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75"/>
  </p:notesMasterIdLst>
  <p:sldIdLst>
    <p:sldId id="256" r:id="rId3"/>
    <p:sldId id="428" r:id="rId4"/>
    <p:sldId id="259" r:id="rId5"/>
    <p:sldId id="260" r:id="rId6"/>
    <p:sldId id="262" r:id="rId7"/>
    <p:sldId id="264" r:id="rId8"/>
    <p:sldId id="265" r:id="rId9"/>
    <p:sldId id="266" r:id="rId10"/>
    <p:sldId id="436" r:id="rId11"/>
    <p:sldId id="267" r:id="rId12"/>
    <p:sldId id="270" r:id="rId13"/>
    <p:sldId id="271" r:id="rId14"/>
    <p:sldId id="272" r:id="rId15"/>
    <p:sldId id="273" r:id="rId16"/>
    <p:sldId id="274" r:id="rId17"/>
    <p:sldId id="275" r:id="rId18"/>
    <p:sldId id="431" r:id="rId19"/>
    <p:sldId id="280" r:id="rId20"/>
    <p:sldId id="433" r:id="rId21"/>
    <p:sldId id="281" r:id="rId22"/>
    <p:sldId id="282" r:id="rId23"/>
    <p:sldId id="283" r:id="rId24"/>
    <p:sldId id="286" r:id="rId25"/>
    <p:sldId id="287" r:id="rId26"/>
    <p:sldId id="429" r:id="rId27"/>
    <p:sldId id="430" r:id="rId28"/>
    <p:sldId id="435" r:id="rId29"/>
    <p:sldId id="437" r:id="rId30"/>
    <p:sldId id="438" r:id="rId31"/>
    <p:sldId id="289" r:id="rId32"/>
    <p:sldId id="290" r:id="rId33"/>
    <p:sldId id="291" r:id="rId34"/>
    <p:sldId id="292" r:id="rId35"/>
    <p:sldId id="293" r:id="rId36"/>
    <p:sldId id="295" r:id="rId37"/>
    <p:sldId id="294" r:id="rId38"/>
    <p:sldId id="299" r:id="rId39"/>
    <p:sldId id="302" r:id="rId40"/>
    <p:sldId id="303" r:id="rId41"/>
    <p:sldId id="434"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8" r:id="rId64"/>
    <p:sldId id="329" r:id="rId65"/>
    <p:sldId id="330" r:id="rId66"/>
    <p:sldId id="331" r:id="rId67"/>
    <p:sldId id="332" r:id="rId68"/>
    <p:sldId id="333" r:id="rId69"/>
    <p:sldId id="432" r:id="rId70"/>
    <p:sldId id="334" r:id="rId71"/>
    <p:sldId id="337" r:id="rId72"/>
    <p:sldId id="338" r:id="rId73"/>
    <p:sldId id="339" r:id="rId74"/>
  </p:sldIdLst>
  <p:sldSz cx="12192000" cy="6858000"/>
  <p:notesSz cx="6858000" cy="9144000"/>
  <p:embeddedFontLst>
    <p:embeddedFont>
      <p:font typeface="Consolas" panose="020B0609020204030204" pitchFamily="49" charset="0"/>
      <p:regular r:id="rId76"/>
      <p:bold r:id="rId77"/>
      <p:italic r:id="rId78"/>
      <p:boldItalic r:id="rId79"/>
    </p:embeddedFont>
    <p:embeddedFont>
      <p:font typeface="IBM Plex Sans" panose="020B0503050203000203" pitchFamily="34" charset="0"/>
      <p:regular r:id="rId80"/>
      <p:bold r:id="rId81"/>
      <p:italic r:id="rId82"/>
      <p:boldItalic r:id="rId83"/>
    </p:embeddedFont>
    <p:embeddedFont>
      <p:font typeface="Kanit Light" pitchFamily="2" charset="-34"/>
      <p:regular r:id="rId84"/>
      <p:italic r:id="rId85"/>
    </p:embeddedFont>
    <p:embeddedFont>
      <p:font typeface="Kanit Medium" pitchFamily="2" charset="-34"/>
      <p:regular r:id="rId86"/>
      <p:italic r:id="rId87"/>
    </p:embeddedFont>
    <p:embeddedFont>
      <p:font typeface="Lato" panose="020F0502020204030203"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Roboto Regular" panose="02000000000000000000" pitchFamily="2" charset="0"/>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1310" y="2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12" Type="http://schemas.microsoft.com/office/2016/11/relationships/changesInfo" Target="changesInfos/changesInfo1.xml"/><Relationship Id="rId16" Type="http://schemas.openxmlformats.org/officeDocument/2006/relationships/slide" Target="slides/slide14.xml"/><Relationship Id="rId107" Type="http://customschemas.google.com/relationships/presentationmetadata" Target="meta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rkum" userId="f1d038831208603d" providerId="LiveId" clId="{0CEF4671-7C06-4001-8078-6EDB4746CC67}"/>
    <pc:docChg chg="delSld">
      <pc:chgData name="Lee Markum" userId="f1d038831208603d" providerId="LiveId" clId="{0CEF4671-7C06-4001-8078-6EDB4746CC67}" dt="2025-05-13T21:53:25.764" v="10" actId="2696"/>
      <pc:docMkLst>
        <pc:docMk/>
      </pc:docMkLst>
      <pc:sldChg chg="del">
        <pc:chgData name="Lee Markum" userId="f1d038831208603d" providerId="LiveId" clId="{0CEF4671-7C06-4001-8078-6EDB4746CC67}" dt="2025-05-13T21:50:50.297" v="0" actId="2696"/>
        <pc:sldMkLst>
          <pc:docMk/>
          <pc:sldMk cId="0" sldId="257"/>
        </pc:sldMkLst>
      </pc:sldChg>
      <pc:sldChg chg="del">
        <pc:chgData name="Lee Markum" userId="f1d038831208603d" providerId="LiveId" clId="{0CEF4671-7C06-4001-8078-6EDB4746CC67}" dt="2025-05-13T21:51:04.764" v="1" actId="2696"/>
        <pc:sldMkLst>
          <pc:docMk/>
          <pc:sldMk cId="0" sldId="261"/>
        </pc:sldMkLst>
      </pc:sldChg>
      <pc:sldChg chg="del">
        <pc:chgData name="Lee Markum" userId="f1d038831208603d" providerId="LiveId" clId="{0CEF4671-7C06-4001-8078-6EDB4746CC67}" dt="2025-05-13T21:51:10.770" v="2" actId="2696"/>
        <pc:sldMkLst>
          <pc:docMk/>
          <pc:sldMk cId="0" sldId="263"/>
        </pc:sldMkLst>
      </pc:sldChg>
      <pc:sldChg chg="del">
        <pc:chgData name="Lee Markum" userId="f1d038831208603d" providerId="LiveId" clId="{0CEF4671-7C06-4001-8078-6EDB4746CC67}" dt="2025-05-13T21:51:24.069" v="3" actId="2696"/>
        <pc:sldMkLst>
          <pc:docMk/>
          <pc:sldMk cId="0" sldId="268"/>
        </pc:sldMkLst>
      </pc:sldChg>
      <pc:sldChg chg="del">
        <pc:chgData name="Lee Markum" userId="f1d038831208603d" providerId="LiveId" clId="{0CEF4671-7C06-4001-8078-6EDB4746CC67}" dt="2025-05-13T21:51:24.069" v="3" actId="2696"/>
        <pc:sldMkLst>
          <pc:docMk/>
          <pc:sldMk cId="0" sldId="269"/>
        </pc:sldMkLst>
      </pc:sldChg>
      <pc:sldChg chg="del">
        <pc:chgData name="Lee Markum" userId="f1d038831208603d" providerId="LiveId" clId="{0CEF4671-7C06-4001-8078-6EDB4746CC67}" dt="2025-05-13T21:51:39.697" v="4" actId="2696"/>
        <pc:sldMkLst>
          <pc:docMk/>
          <pc:sldMk cId="0" sldId="276"/>
        </pc:sldMkLst>
      </pc:sldChg>
      <pc:sldChg chg="del">
        <pc:chgData name="Lee Markum" userId="f1d038831208603d" providerId="LiveId" clId="{0CEF4671-7C06-4001-8078-6EDB4746CC67}" dt="2025-05-13T21:51:39.697" v="4" actId="2696"/>
        <pc:sldMkLst>
          <pc:docMk/>
          <pc:sldMk cId="0" sldId="277"/>
        </pc:sldMkLst>
      </pc:sldChg>
      <pc:sldChg chg="del">
        <pc:chgData name="Lee Markum" userId="f1d038831208603d" providerId="LiveId" clId="{0CEF4671-7C06-4001-8078-6EDB4746CC67}" dt="2025-05-13T21:51:39.697" v="4" actId="2696"/>
        <pc:sldMkLst>
          <pc:docMk/>
          <pc:sldMk cId="0" sldId="278"/>
        </pc:sldMkLst>
      </pc:sldChg>
      <pc:sldChg chg="del">
        <pc:chgData name="Lee Markum" userId="f1d038831208603d" providerId="LiveId" clId="{0CEF4671-7C06-4001-8078-6EDB4746CC67}" dt="2025-05-13T21:51:39.697" v="4" actId="2696"/>
        <pc:sldMkLst>
          <pc:docMk/>
          <pc:sldMk cId="0" sldId="279"/>
        </pc:sldMkLst>
      </pc:sldChg>
      <pc:sldChg chg="del">
        <pc:chgData name="Lee Markum" userId="f1d038831208603d" providerId="LiveId" clId="{0CEF4671-7C06-4001-8078-6EDB4746CC67}" dt="2025-05-13T21:51:53.043" v="5" actId="2696"/>
        <pc:sldMkLst>
          <pc:docMk/>
          <pc:sldMk cId="0" sldId="284"/>
        </pc:sldMkLst>
      </pc:sldChg>
      <pc:sldChg chg="del">
        <pc:chgData name="Lee Markum" userId="f1d038831208603d" providerId="LiveId" clId="{0CEF4671-7C06-4001-8078-6EDB4746CC67}" dt="2025-05-13T21:51:53.043" v="5" actId="2696"/>
        <pc:sldMkLst>
          <pc:docMk/>
          <pc:sldMk cId="0" sldId="285"/>
        </pc:sldMkLst>
      </pc:sldChg>
      <pc:sldChg chg="del">
        <pc:chgData name="Lee Markum" userId="f1d038831208603d" providerId="LiveId" clId="{0CEF4671-7C06-4001-8078-6EDB4746CC67}" dt="2025-05-13T21:52:01.179" v="6" actId="47"/>
        <pc:sldMkLst>
          <pc:docMk/>
          <pc:sldMk cId="0" sldId="288"/>
        </pc:sldMkLst>
      </pc:sldChg>
      <pc:sldChg chg="del">
        <pc:chgData name="Lee Markum" userId="f1d038831208603d" providerId="LiveId" clId="{0CEF4671-7C06-4001-8078-6EDB4746CC67}" dt="2025-05-13T21:52:40.331" v="7" actId="2696"/>
        <pc:sldMkLst>
          <pc:docMk/>
          <pc:sldMk cId="0" sldId="296"/>
        </pc:sldMkLst>
      </pc:sldChg>
      <pc:sldChg chg="del">
        <pc:chgData name="Lee Markum" userId="f1d038831208603d" providerId="LiveId" clId="{0CEF4671-7C06-4001-8078-6EDB4746CC67}" dt="2025-05-13T21:52:40.331" v="7" actId="2696"/>
        <pc:sldMkLst>
          <pc:docMk/>
          <pc:sldMk cId="0" sldId="297"/>
        </pc:sldMkLst>
      </pc:sldChg>
      <pc:sldChg chg="del">
        <pc:chgData name="Lee Markum" userId="f1d038831208603d" providerId="LiveId" clId="{0CEF4671-7C06-4001-8078-6EDB4746CC67}" dt="2025-05-13T21:52:40.331" v="7" actId="2696"/>
        <pc:sldMkLst>
          <pc:docMk/>
          <pc:sldMk cId="0" sldId="298"/>
        </pc:sldMkLst>
      </pc:sldChg>
      <pc:sldChg chg="del">
        <pc:chgData name="Lee Markum" userId="f1d038831208603d" providerId="LiveId" clId="{0CEF4671-7C06-4001-8078-6EDB4746CC67}" dt="2025-05-13T21:52:49.840" v="8" actId="2696"/>
        <pc:sldMkLst>
          <pc:docMk/>
          <pc:sldMk cId="0" sldId="300"/>
        </pc:sldMkLst>
      </pc:sldChg>
      <pc:sldChg chg="del">
        <pc:chgData name="Lee Markum" userId="f1d038831208603d" providerId="LiveId" clId="{0CEF4671-7C06-4001-8078-6EDB4746CC67}" dt="2025-05-13T21:52:49.840" v="8" actId="2696"/>
        <pc:sldMkLst>
          <pc:docMk/>
          <pc:sldMk cId="0" sldId="301"/>
        </pc:sldMkLst>
      </pc:sldChg>
      <pc:sldChg chg="del">
        <pc:chgData name="Lee Markum" userId="f1d038831208603d" providerId="LiveId" clId="{0CEF4671-7C06-4001-8078-6EDB4746CC67}" dt="2025-05-13T21:53:11.980" v="9" actId="2696"/>
        <pc:sldMkLst>
          <pc:docMk/>
          <pc:sldMk cId="0" sldId="325"/>
        </pc:sldMkLst>
      </pc:sldChg>
      <pc:sldChg chg="del">
        <pc:chgData name="Lee Markum" userId="f1d038831208603d" providerId="LiveId" clId="{0CEF4671-7C06-4001-8078-6EDB4746CC67}" dt="2025-05-13T21:53:11.980" v="9" actId="2696"/>
        <pc:sldMkLst>
          <pc:docMk/>
          <pc:sldMk cId="0" sldId="326"/>
        </pc:sldMkLst>
      </pc:sldChg>
      <pc:sldChg chg="del">
        <pc:chgData name="Lee Markum" userId="f1d038831208603d" providerId="LiveId" clId="{0CEF4671-7C06-4001-8078-6EDB4746CC67}" dt="2025-05-13T21:53:11.980" v="9" actId="2696"/>
        <pc:sldMkLst>
          <pc:docMk/>
          <pc:sldMk cId="0" sldId="327"/>
        </pc:sldMkLst>
      </pc:sldChg>
      <pc:sldChg chg="del">
        <pc:chgData name="Lee Markum" userId="f1d038831208603d" providerId="LiveId" clId="{0CEF4671-7C06-4001-8078-6EDB4746CC67}" dt="2025-05-13T21:53:25.764" v="10" actId="2696"/>
        <pc:sldMkLst>
          <pc:docMk/>
          <pc:sldMk cId="0" sldId="335"/>
        </pc:sldMkLst>
      </pc:sldChg>
      <pc:sldChg chg="del">
        <pc:chgData name="Lee Markum" userId="f1d038831208603d" providerId="LiveId" clId="{0CEF4671-7C06-4001-8078-6EDB4746CC67}" dt="2025-05-13T21:53:25.764" v="10" actId="2696"/>
        <pc:sldMkLst>
          <pc:docMk/>
          <pc:sldMk cId="0"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In SQL Server 2022, at </a:t>
            </a:r>
            <a:r>
              <a:rPr lang="en-US" i="0" dirty="0" err="1">
                <a:solidFill>
                  <a:srgbClr val="1D1C1D"/>
                </a:solidFill>
                <a:latin typeface="Arial"/>
                <a:ea typeface="Arial"/>
                <a:cs typeface="Arial"/>
                <a:sym typeface="Arial"/>
              </a:rPr>
              <a:t>compat</a:t>
            </a:r>
            <a:r>
              <a:rPr lang="en-US" i="0" dirty="0">
                <a:solidFill>
                  <a:srgbClr val="1D1C1D"/>
                </a:solidFill>
                <a:latin typeface="Arial"/>
                <a:ea typeface="Arial"/>
                <a:cs typeface="Arial"/>
                <a:sym typeface="Arial"/>
              </a:rPr>
              <a:t> level 160 and with Query Store enabled, memory grant feedback is persisted in the Query Store. No longer is memory grant feedback information lost when SQL Server restarts or the machine is rebooted.</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dirty="0">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a:t>
            </a:r>
            <a:r>
              <a:rPr lang="en-US" dirty="0" err="1">
                <a:latin typeface="Arial"/>
                <a:ea typeface="Arial"/>
                <a:cs typeface="Arial"/>
                <a:sym typeface="Arial"/>
              </a:rPr>
              <a:t>QUERY_OPTIMIZER_COMPATIBILITY_LEVEL_n</a:t>
            </a:r>
            <a:r>
              <a:rPr lang="en-US" dirty="0">
                <a:latin typeface="Arial"/>
                <a:ea typeface="Arial"/>
                <a:cs typeface="Arial"/>
                <a:sym typeface="Arial"/>
              </a:rPr>
              <a:t> hint of 140 and higher, and when Query Store is enabled for the database and is in a "read write" state.</a:t>
            </a:r>
            <a:r>
              <a:rPr lang="en-US" i="0" dirty="0">
                <a:solidFill>
                  <a:srgbClr val="1D1C1D"/>
                </a:solidFill>
                <a:latin typeface="Arial"/>
                <a:ea typeface="Arial"/>
                <a:cs typeface="Arial"/>
                <a:sym typeface="Arial"/>
              </a:rPr>
              <a:t>”</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dirty="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dirty="0"/>
              <a:t>DOP feedback self-adjusts DOP to avoid excess parallelism. If parallelism usage is deemed inefficient, DOP feedback lowers the DOP for the next execution of the query, from whatever is the configured DOP, and verify if it helps.</a:t>
            </a:r>
            <a:endParaRPr sz="1800" dirty="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24729BC2-FE63-635E-4EE0-7577083B1465}"/>
            </a:ext>
          </a:extLst>
        </p:cNvPr>
        <p:cNvGrpSpPr/>
        <p:nvPr/>
      </p:nvGrpSpPr>
      <p:grpSpPr>
        <a:xfrm>
          <a:off x="0" y="0"/>
          <a:ext cx="0" cy="0"/>
          <a:chOff x="0" y="0"/>
          <a:chExt cx="0" cy="0"/>
        </a:xfrm>
      </p:grpSpPr>
      <p:sp>
        <p:nvSpPr>
          <p:cNvPr id="326" name="Google Shape;326;p17:notes">
            <a:extLst>
              <a:ext uri="{FF2B5EF4-FFF2-40B4-BE49-F238E27FC236}">
                <a16:creationId xmlns:a16="http://schemas.microsoft.com/office/drawing/2014/main" id="{9CBEA8FD-FF10-0186-A29D-1397847BC5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a:extLst>
              <a:ext uri="{FF2B5EF4-FFF2-40B4-BE49-F238E27FC236}">
                <a16:creationId xmlns:a16="http://schemas.microsoft.com/office/drawing/2014/main" id="{E6E43D86-51C2-AFAB-C4F1-4A700D0A95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a:extLst>
              <a:ext uri="{FF2B5EF4-FFF2-40B4-BE49-F238E27FC236}">
                <a16:creationId xmlns:a16="http://schemas.microsoft.com/office/drawing/2014/main" id="{1C3C72A5-1B15-6DB8-EC79-A80759B382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089863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0D03322-46B1-5F49-160A-B1D3532AE4CE}"/>
            </a:ext>
          </a:extLst>
        </p:cNvPr>
        <p:cNvGrpSpPr/>
        <p:nvPr/>
      </p:nvGrpSpPr>
      <p:grpSpPr>
        <a:xfrm>
          <a:off x="0" y="0"/>
          <a:ext cx="0" cy="0"/>
          <a:chOff x="0" y="0"/>
          <a:chExt cx="0" cy="0"/>
        </a:xfrm>
      </p:grpSpPr>
      <p:sp>
        <p:nvSpPr>
          <p:cNvPr id="386" name="Google Shape;386;p22:notes">
            <a:extLst>
              <a:ext uri="{FF2B5EF4-FFF2-40B4-BE49-F238E27FC236}">
                <a16:creationId xmlns:a16="http://schemas.microsoft.com/office/drawing/2014/main" id="{F049A270-0014-96C0-7C1B-32E0F8B688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a:extLst>
              <a:ext uri="{FF2B5EF4-FFF2-40B4-BE49-F238E27FC236}">
                <a16:creationId xmlns:a16="http://schemas.microsoft.com/office/drawing/2014/main" id="{967D7E5B-D43A-FE1C-9909-5EC9667000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a:extLst>
              <a:ext uri="{FF2B5EF4-FFF2-40B4-BE49-F238E27FC236}">
                <a16:creationId xmlns:a16="http://schemas.microsoft.com/office/drawing/2014/main" id="{8677FAAA-1BB6-92F7-C6BE-71ACB9DD5F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517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09F8F567-EBB8-F739-582B-86B20D36619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34A5724-5D4C-0DFA-521D-FB2F4E0F4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6DD2C71C-4511-C298-D0EE-F28640CED1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6CE34F2-ABE6-C931-C8AE-677C8F3B99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4339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C4D30D-23B7-D153-1D11-EC3FE018396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E19D047-3679-3DDD-9213-FAB3AAE184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3BF3111-1B94-8102-0096-CAEC3CE7AC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BDD6803-46A2-88DD-63D7-52496BF2D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02063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1010556-561B-E5BE-D5EB-E519FAA9D374}"/>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5E03F808-B2DA-390E-3EF7-562009850E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E72C3EF9-B035-A828-A246-038D208D4E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D8177E2-1FC1-6F61-214F-5CFF82D79B5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146427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DF33520-6A83-45DA-56B1-B1221381ABF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3FD76719-4653-D00E-DF43-C8CD95925E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314734E9-9CB1-8A98-41C4-326741F92F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A632ACC-3EF2-4E72-E5E8-D0381FE54D5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842877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1C837B30-5EB5-E9AD-F054-20A69E77AAE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EA88B64-B3B0-5B4B-AFE7-6CBBCBEBC7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765B51EA-1935-3175-D223-E40B5F3AA6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75FDB72-B279-2F4A-D533-23E935156B8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60271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F007C739-312E-9F7F-16CA-8FE7AEF3204D}"/>
            </a:ext>
          </a:extLst>
        </p:cNvPr>
        <p:cNvGrpSpPr/>
        <p:nvPr/>
      </p:nvGrpSpPr>
      <p:grpSpPr>
        <a:xfrm>
          <a:off x="0" y="0"/>
          <a:ext cx="0" cy="0"/>
          <a:chOff x="0" y="0"/>
          <a:chExt cx="0" cy="0"/>
        </a:xfrm>
      </p:grpSpPr>
      <p:sp>
        <p:nvSpPr>
          <p:cNvPr id="664" name="Google Shape;664;p40:notes">
            <a:extLst>
              <a:ext uri="{FF2B5EF4-FFF2-40B4-BE49-F238E27FC236}">
                <a16:creationId xmlns:a16="http://schemas.microsoft.com/office/drawing/2014/main" id="{36F2E7B6-278A-84EE-23BB-31863FFECD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a:extLst>
              <a:ext uri="{FF2B5EF4-FFF2-40B4-BE49-F238E27FC236}">
                <a16:creationId xmlns:a16="http://schemas.microsoft.com/office/drawing/2014/main" id="{597D1E36-D0DE-E0F3-D08E-70FEF9B8B7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a:extLst>
              <a:ext uri="{FF2B5EF4-FFF2-40B4-BE49-F238E27FC236}">
                <a16:creationId xmlns:a16="http://schemas.microsoft.com/office/drawing/2014/main" id="{BAFD6C5E-C0A1-B9FC-A10E-467F4F5B55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687149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7033962-4B5D-C005-A28E-DA101C55E683}"/>
            </a:ext>
          </a:extLst>
        </p:cNvPr>
        <p:cNvGrpSpPr/>
        <p:nvPr/>
      </p:nvGrpSpPr>
      <p:grpSpPr>
        <a:xfrm>
          <a:off x="0" y="0"/>
          <a:ext cx="0" cy="0"/>
          <a:chOff x="0" y="0"/>
          <a:chExt cx="0" cy="0"/>
        </a:xfrm>
      </p:grpSpPr>
      <p:sp>
        <p:nvSpPr>
          <p:cNvPr id="1022" name="Google Shape;1022;p57:notes">
            <a:extLst>
              <a:ext uri="{FF2B5EF4-FFF2-40B4-BE49-F238E27FC236}">
                <a16:creationId xmlns:a16="http://schemas.microsoft.com/office/drawing/2014/main" id="{A872D2B1-3481-0B18-6F3A-246F68E33E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a:extLst>
              <a:ext uri="{FF2B5EF4-FFF2-40B4-BE49-F238E27FC236}">
                <a16:creationId xmlns:a16="http://schemas.microsoft.com/office/drawing/2014/main" id="{2464DAF7-B452-B375-A4BE-F823BBA1FF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a:extLst>
              <a:ext uri="{FF2B5EF4-FFF2-40B4-BE49-F238E27FC236}">
                <a16:creationId xmlns:a16="http://schemas.microsoft.com/office/drawing/2014/main" id="{5D199F8C-D901-59DE-0036-A4211D05AC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2666039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a:t>
            </a:r>
            <a:r>
              <a:rPr lang="en-US" sz="1800" err="1">
                <a:latin typeface="Calibri"/>
                <a:ea typeface="Calibri"/>
                <a:cs typeface="Calibri"/>
                <a:sym typeface="Calibri"/>
              </a:rPr>
              <a:t>Github</a:t>
            </a:r>
            <a:r>
              <a:rPr lang="en-US" sz="1800">
                <a:latin typeface="Calibri"/>
                <a:ea typeface="Calibri"/>
                <a:cs typeface="Calibri"/>
                <a:sym typeface="Calibri"/>
              </a:rPr>
              <a:t>  (https://github.com/microsoft/bobsql/tree/master/sql2019book/ch2_intelligent_performance/lwp)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a:t>
            </a:r>
            <a:r>
              <a:rPr lang="en-US" sz="1800" err="1">
                <a:latin typeface="Calibri"/>
                <a:ea typeface="Calibri"/>
                <a:cs typeface="Calibri"/>
                <a:sym typeface="Calibri"/>
              </a:rPr>
              <a:t>WideWorldImporters</a:t>
            </a:r>
            <a:r>
              <a:rPr lang="en-US" sz="1800">
                <a:latin typeface="Calibri"/>
                <a:ea typeface="Calibri"/>
                <a:cs typeface="Calibri"/>
                <a:sym typeface="Calibri"/>
              </a:rPr>
              <a:t>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a:t>
            </a:r>
            <a:r>
              <a:rPr lang="en-US" sz="1800" err="1">
                <a:latin typeface="Calibri"/>
                <a:ea typeface="Calibri"/>
                <a:cs typeface="Calibri"/>
                <a:sym typeface="Calibri"/>
              </a:rPr>
              <a:t>extendwwi.sql</a:t>
            </a:r>
            <a:r>
              <a:rPr lang="en-US" sz="1800">
                <a:latin typeface="Calibri"/>
                <a:ea typeface="Calibri"/>
                <a:cs typeface="Calibri"/>
                <a:sym typeface="Calibri"/>
              </a:rPr>
              <a:t>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a:t>
            </a:r>
            <a:r>
              <a:rPr lang="en-US" sz="1800" err="1">
                <a:latin typeface="Calibri"/>
                <a:ea typeface="Calibri"/>
                <a:cs typeface="Calibri"/>
                <a:sym typeface="Calibri"/>
              </a:rPr>
              <a:t>mysmartsqlquery.sql</a:t>
            </a:r>
            <a:r>
              <a:rPr lang="en-US" sz="1800">
                <a:latin typeface="Calibri"/>
                <a:ea typeface="Calibri"/>
                <a:cs typeface="Calibri"/>
                <a:sym typeface="Calibri"/>
              </a:rPr>
              <a:t>”.</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a:t>
            </a:r>
            <a:r>
              <a:rPr lang="en-US" sz="1800" err="1">
                <a:latin typeface="Calibri"/>
                <a:ea typeface="Calibri"/>
                <a:cs typeface="Calibri"/>
                <a:sym typeface="Calibri"/>
              </a:rPr>
              <a:t>show_active_queries.sql</a:t>
            </a:r>
            <a:r>
              <a:rPr lang="en-US" sz="1800">
                <a:latin typeface="Calibri"/>
                <a:ea typeface="Calibri"/>
                <a:cs typeface="Calibri"/>
                <a:sym typeface="Calibri"/>
              </a:rPr>
              <a:t>”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a:t>
            </a:r>
            <a:r>
              <a:rPr lang="en-US" sz="1800" err="1">
                <a:latin typeface="Calibri"/>
                <a:ea typeface="Calibri"/>
                <a:cs typeface="Calibri"/>
                <a:sym typeface="Calibri"/>
              </a:rPr>
              <a:t>show_active_queries</a:t>
            </a:r>
            <a:r>
              <a:rPr lang="en-US" sz="1800">
                <a:latin typeface="Calibri"/>
                <a:ea typeface="Calibri"/>
                <a:cs typeface="Calibri"/>
                <a:sym typeface="Calibri"/>
              </a:rPr>
              <a:t>” SQL and notice the CPU increasing and </a:t>
            </a:r>
            <a:r>
              <a:rPr lang="en-US" sz="1800" err="1">
                <a:latin typeface="Calibri"/>
                <a:ea typeface="Calibri"/>
                <a:cs typeface="Calibri"/>
                <a:sym typeface="Calibri"/>
              </a:rPr>
              <a:t>async_network_io</a:t>
            </a:r>
            <a:r>
              <a:rPr lang="en-US" sz="180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a:t>
            </a:r>
            <a:r>
              <a:rPr lang="en-US" sz="1800" err="1">
                <a:latin typeface="Calibri"/>
                <a:ea typeface="Calibri"/>
                <a:cs typeface="Calibri"/>
                <a:sym typeface="Calibri"/>
              </a:rPr>
              <a:t>show_active_queries</a:t>
            </a:r>
            <a:r>
              <a:rPr lang="en-US" sz="180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err="1">
                <a:latin typeface="Calibri"/>
                <a:ea typeface="Calibri"/>
                <a:cs typeface="Calibri"/>
                <a:sym typeface="Calibri"/>
              </a:rPr>
              <a:t>Sppol</a:t>
            </a:r>
            <a:r>
              <a:rPr lang="en-US" sz="1800">
                <a:latin typeface="Calibri"/>
                <a:ea typeface="Calibri"/>
                <a:cs typeface="Calibri"/>
                <a:sym typeface="Calibri"/>
              </a:rPr>
              <a:t>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ECC30B0B-5CB6-6487-19C5-3DCF0F32B27C}"/>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D48DA046-A45F-2C16-CBFC-2DA5767A8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85C17483-F299-A23D-A3FF-DAB5FD707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DE437754-AD42-DA16-8255-844F020DAB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7644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GbHvX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bit.ly/40roneY"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46sK5D6"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bit.ly/4kIwj3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eemarkum.com/"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linkedin.com/in/leemarku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blog.pythian.com/top-10-new-features-of-sql-server-2019/"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it.ly/44NLd23" TargetMode="External"/><Relationship Id="rId5" Type="http://schemas.openxmlformats.org/officeDocument/2006/relationships/hyperlink" Target="https://www.sentryone.com/blog/aaronbertrand/more-changes-sql-server" TargetMode="External"/><Relationship Id="rId4" Type="http://schemas.openxmlformats.org/officeDocument/2006/relationships/hyperlink" Target="https://www.sentryone.com/blog/aaronbertrand/fishing-for-features-in-ctp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lmarkum/Present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a:solidFill>
                  <a:srgbClr val="FFFFFF"/>
                </a:solidFill>
              </a:rPr>
              <a:t>Modern SQL Server Features </a:t>
            </a:r>
            <a:br>
              <a:rPr lang="en-US" sz="4800" b="1">
                <a:solidFill>
                  <a:srgbClr val="FFFFFF"/>
                </a:solidFill>
              </a:rPr>
            </a:br>
            <a:r>
              <a:rPr lang="en-US" sz="4800" b="1">
                <a:solidFill>
                  <a:srgbClr val="FFFFFF"/>
                </a:solidFill>
              </a:rPr>
              <a:t>That Make Life Better</a:t>
            </a:r>
            <a:endParaRPr sz="4800" b="1">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2946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419100" lvl="0" indent="-342900" algn="l" rtl="0">
              <a:lnSpc>
                <a:spcPct val="90000"/>
              </a:lnSpc>
              <a:spcBef>
                <a:spcPts val="1000"/>
              </a:spcBef>
              <a:spcAft>
                <a:spcPts val="0"/>
              </a:spcAft>
              <a:buSzPts val="2400"/>
              <a:buFont typeface="Arial" panose="020B0604020202020204" pitchFamily="34" charset="0"/>
              <a:buChar char="•"/>
            </a:pPr>
            <a:r>
              <a:rPr lang="en-US" b="0" i="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a:p>
          <a:p>
            <a:pPr marL="419100" lvl="0" indent="-342900" algn="l" rtl="0">
              <a:lnSpc>
                <a:spcPct val="90000"/>
              </a:lnSpc>
              <a:spcBef>
                <a:spcPts val="0"/>
              </a:spcBef>
              <a:spcAft>
                <a:spcPts val="0"/>
              </a:spcAft>
              <a:buSzPts val="2400"/>
              <a:buFont typeface="Arial" panose="020B0604020202020204" pitchFamily="34" charset="0"/>
              <a:buChar char="•"/>
            </a:pPr>
            <a:r>
              <a:rPr lang="en-US"/>
              <a:t>C</a:t>
            </a:r>
            <a:r>
              <a:rPr lang="en-US" b="0" i="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a:solidFill>
                  <a:srgbClr val="161616"/>
                </a:solidFill>
                <a:highlight>
                  <a:srgbClr val="FFFFFF"/>
                </a:highlight>
              </a:rPr>
              <a:t>Memory grant feedback activity is visible via the XEvent called </a:t>
            </a:r>
            <a:r>
              <a:rPr lang="en-US" err="1">
                <a:solidFill>
                  <a:srgbClr val="161616"/>
                </a:solidFill>
              </a:rPr>
              <a:t>memory_grant_updated_by_feedback</a:t>
            </a:r>
            <a:endParaRPr lang="en-US">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a:t>Spill events can be recorded by the extended event called </a:t>
            </a:r>
            <a:r>
              <a:rPr lang="en-US" err="1"/>
              <a:t>spilling_report_to_memory_grant_feedback</a:t>
            </a:r>
            <a:r>
              <a:rPr lang="en-US"/>
              <a:t>. </a:t>
            </a:r>
            <a:endParaRPr>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726420" y="2075760"/>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b="0" i="0" dirty="0"/>
              <a:t>Needs </a:t>
            </a:r>
            <a:r>
              <a:rPr lang="en-US" b="0" i="0" dirty="0" err="1"/>
              <a:t>compat</a:t>
            </a:r>
            <a:r>
              <a:rPr lang="en-US" b="0" i="0" dirty="0"/>
              <a:t> level 160</a:t>
            </a:r>
            <a:endParaRPr dirty="0"/>
          </a:p>
          <a:p>
            <a:pPr marL="342900" lvl="0" indent="-190500" algn="l" rtl="0">
              <a:lnSpc>
                <a:spcPct val="90000"/>
              </a:lnSpc>
              <a:spcBef>
                <a:spcPts val="1000"/>
              </a:spcBef>
              <a:spcAft>
                <a:spcPts val="0"/>
              </a:spcAft>
              <a:buClr>
                <a:schemeClr val="dk1"/>
              </a:buClr>
              <a:buSzPts val="2400"/>
              <a:buFont typeface="Calibri"/>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Needs Query Store enabled and in read/write mode</a:t>
            </a:r>
            <a:endParaRPr dirty="0"/>
          </a:p>
          <a:p>
            <a:pPr marL="342900" lvl="0" indent="-190500" algn="l" rtl="0">
              <a:lnSpc>
                <a:spcPct val="90000"/>
              </a:lnSpc>
              <a:spcBef>
                <a:spcPts val="1000"/>
              </a:spcBef>
              <a:spcAft>
                <a:spcPts val="0"/>
              </a:spcAft>
              <a:buClr>
                <a:schemeClr val="dk1"/>
              </a:buClr>
              <a:buSzPts val="2400"/>
              <a:buFont typeface="Calibri"/>
              <a:buNone/>
            </a:pPr>
            <a:endParaRPr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a:extLst>
            <a:ext uri="{FF2B5EF4-FFF2-40B4-BE49-F238E27FC236}">
              <a16:creationId xmlns:a16="http://schemas.microsoft.com/office/drawing/2014/main" id="{4030D3C1-1BF4-A8E4-9EAD-1B1DC4250313}"/>
            </a:ext>
          </a:extLst>
        </p:cNvPr>
        <p:cNvGrpSpPr/>
        <p:nvPr/>
      </p:nvGrpSpPr>
      <p:grpSpPr>
        <a:xfrm>
          <a:off x="0" y="0"/>
          <a:ext cx="0" cy="0"/>
          <a:chOff x="0" y="0"/>
          <a:chExt cx="0" cy="0"/>
        </a:xfrm>
      </p:grpSpPr>
      <p:sp>
        <p:nvSpPr>
          <p:cNvPr id="330" name="Google Shape;330;p17">
            <a:extLst>
              <a:ext uri="{FF2B5EF4-FFF2-40B4-BE49-F238E27FC236}">
                <a16:creationId xmlns:a16="http://schemas.microsoft.com/office/drawing/2014/main" id="{D5B09D58-A5A2-A41B-C8E0-8D8EED23A5C4}"/>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92CB1E27-B08E-D38D-E8F6-BC64AAA4ABA5}"/>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B9578A04-A1CD-C9E9-E307-237168F91FE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6621E1D-E379-D5CF-0B4F-CA00BDE5FE01}"/>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3C2C2069-F806-D2CC-28B0-453F62679992}"/>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DA2AA56B-2CEF-A507-B2E2-817151E2D2DE}"/>
              </a:ext>
            </a:extLst>
          </p:cNvPr>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F9D64B8C-7728-5776-8FA7-6797D4771C6B}"/>
              </a:ext>
            </a:extLst>
          </p:cNvPr>
          <p:cNvSpPr txBox="1">
            <a:spLocks noGrp="1"/>
          </p:cNvSpPr>
          <p:nvPr>
            <p:ph type="subTitle" idx="1"/>
          </p:nvPr>
        </p:nvSpPr>
        <p:spPr>
          <a:xfrm>
            <a:off x="726420" y="2478886"/>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Only verified feedback is persisted</a:t>
            </a:r>
          </a:p>
          <a:p>
            <a:pPr marL="342900" lvl="0" indent="-190500" algn="l" rtl="0">
              <a:lnSpc>
                <a:spcPct val="90000"/>
              </a:lnSpc>
              <a:spcBef>
                <a:spcPts val="1000"/>
              </a:spcBef>
              <a:spcAft>
                <a:spcPts val="0"/>
              </a:spcAft>
              <a:buClr>
                <a:schemeClr val="dk1"/>
              </a:buClr>
              <a:buSzPts val="2400"/>
              <a:buFont typeface="Calibri"/>
              <a:buNone/>
            </a:pPr>
            <a:endParaRPr lang="en-US" dirty="0"/>
          </a:p>
          <a:p>
            <a:pPr marL="342900" lvl="0" indent="-342900" algn="l" rtl="0">
              <a:lnSpc>
                <a:spcPct val="90000"/>
              </a:lnSpc>
              <a:spcBef>
                <a:spcPts val="1000"/>
              </a:spcBef>
              <a:spcAft>
                <a:spcPts val="0"/>
              </a:spcAft>
              <a:buClr>
                <a:schemeClr val="dk1"/>
              </a:buClr>
              <a:buSzPts val="2400"/>
              <a:buFontTx/>
              <a:buChar char="-"/>
            </a:pPr>
            <a:r>
              <a:rPr lang="en-US" dirty="0"/>
              <a:t>Feedback will be persisted in the </a:t>
            </a:r>
            <a:r>
              <a:rPr lang="en-US" dirty="0" err="1"/>
              <a:t>sys.query_store_plan_feedback</a:t>
            </a:r>
            <a:r>
              <a:rPr lang="en-US" dirty="0"/>
              <a:t> catalog view when we reach a stable degree of parallelism feedback value.</a:t>
            </a:r>
          </a:p>
          <a:p>
            <a:pPr marL="342900" lvl="0" indent="-342900" algn="l" rtl="0">
              <a:lnSpc>
                <a:spcPct val="90000"/>
              </a:lnSpc>
              <a:spcBef>
                <a:spcPts val="1000"/>
              </a:spcBef>
              <a:spcAft>
                <a:spcPts val="0"/>
              </a:spcAft>
              <a:buClr>
                <a:schemeClr val="dk1"/>
              </a:buClr>
              <a:buSzPts val="2400"/>
              <a:buFontTx/>
              <a:buChar char="-"/>
            </a:pPr>
            <a:endParaRPr lang="en-US" dirty="0"/>
          </a:p>
          <a:p>
            <a:pPr marL="342900" lvl="0" indent="-342900" algn="l" rtl="0">
              <a:lnSpc>
                <a:spcPct val="90000"/>
              </a:lnSpc>
              <a:spcBef>
                <a:spcPts val="1000"/>
              </a:spcBef>
              <a:spcAft>
                <a:spcPts val="0"/>
              </a:spcAft>
              <a:buClr>
                <a:schemeClr val="dk1"/>
              </a:buClr>
              <a:buSzPts val="2400"/>
              <a:buFontTx/>
              <a:buChar char="-"/>
            </a:pPr>
            <a:r>
              <a:rPr lang="en-US" u="sng" dirty="0"/>
              <a:t>On by default in SQL Server 2025</a:t>
            </a:r>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136406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636760"/>
            <a:ext cx="9724031" cy="526056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111125" algn="l" rtl="0">
              <a:lnSpc>
                <a:spcPct val="115000"/>
              </a:lnSpc>
              <a:spcBef>
                <a:spcPts val="1200"/>
              </a:spcBef>
              <a:spcAft>
                <a:spcPts val="0"/>
              </a:spcAft>
              <a:buSzPts val="1750"/>
              <a:buChar char="•"/>
            </a:pPr>
            <a:endParaRPr lang="en-US" dirty="0"/>
          </a:p>
          <a:p>
            <a:pPr marL="0" lvl="0" indent="-111125" algn="l" rtl="0">
              <a:lnSpc>
                <a:spcPct val="115000"/>
              </a:lnSpc>
              <a:spcBef>
                <a:spcPts val="1200"/>
              </a:spcBef>
              <a:spcAft>
                <a:spcPts val="0"/>
              </a:spcAft>
              <a:buSzPts val="1750"/>
              <a:buChar char="•"/>
            </a:pPr>
            <a:r>
              <a:rPr lang="en-US" dirty="0"/>
              <a:t>Query Store internal tables are accessible by non-Admins via the VIEW DATABASE STATE permission.</a:t>
            </a:r>
          </a:p>
          <a:p>
            <a:pPr marL="0" lvl="0" indent="-111125" algn="l" rtl="0">
              <a:lnSpc>
                <a:spcPct val="115000"/>
              </a:lnSpc>
              <a:spcBef>
                <a:spcPts val="1200"/>
              </a:spcBef>
              <a:spcAft>
                <a:spcPts val="0"/>
              </a:spcAft>
              <a:buSzPts val="1750"/>
              <a:buChar char="•"/>
            </a:pPr>
            <a:endParaRPr lang="en-US" dirty="0"/>
          </a:p>
          <a:p>
            <a:pPr marL="0" lvl="0" indent="-111125" algn="l">
              <a:lnSpc>
                <a:spcPct val="115000"/>
              </a:lnSpc>
              <a:spcBef>
                <a:spcPts val="1200"/>
              </a:spcBef>
              <a:buSzPts val="1750"/>
              <a:buChar char="•"/>
            </a:pPr>
            <a:r>
              <a:rPr lang="en-US" dirty="0">
                <a:hlinkClick r:id="rId3"/>
              </a:rPr>
              <a:t>https://bit.ly/3GbHvXL</a:t>
            </a:r>
            <a:r>
              <a:rPr lang="en-US" dirty="0"/>
              <a:t> Schema of internal Query Store tables</a:t>
            </a:r>
          </a:p>
          <a:p>
            <a:pPr marL="0" indent="-111125" algn="l">
              <a:lnSpc>
                <a:spcPct val="115000"/>
              </a:lnSpc>
              <a:spcBef>
                <a:spcPts val="1200"/>
              </a:spcBef>
              <a:buSzPts val="1750"/>
              <a:buFont typeface="Arial"/>
              <a:buChar char="•"/>
            </a:pPr>
            <a:endParaRPr lang="en-US" dirty="0"/>
          </a:p>
          <a:p>
            <a:pPr marL="0" indent="-111125" algn="l">
              <a:lnSpc>
                <a:spcPct val="115000"/>
              </a:lnSpc>
              <a:spcBef>
                <a:spcPts val="1200"/>
              </a:spcBef>
              <a:buSzPts val="1750"/>
              <a:buFont typeface="Arial"/>
              <a:buChar char="•"/>
            </a:pPr>
            <a:r>
              <a:rPr lang="en-US" dirty="0"/>
              <a:t>Query Store built-in reports are accessible with VIEW DATABASE STATE</a:t>
            </a:r>
          </a:p>
          <a:p>
            <a:pPr marL="0" lvl="0" indent="-111125" algn="l">
              <a:lnSpc>
                <a:spcPct val="115000"/>
              </a:lnSpc>
              <a:spcBef>
                <a:spcPts val="1200"/>
              </a:spcBef>
              <a:buSzPts val="1750"/>
              <a:buChar char="•"/>
            </a:pPr>
            <a:endParaRPr dirty="0"/>
          </a:p>
          <a:p>
            <a:pPr marL="203200" lvl="0" indent="0" algn="l" rtl="0">
              <a:lnSpc>
                <a:spcPct val="115000"/>
              </a:lnSpc>
              <a:spcBef>
                <a:spcPts val="1200"/>
              </a:spcBef>
              <a:spcAft>
                <a:spcPts val="0"/>
              </a:spcAft>
              <a:buNone/>
            </a:pPr>
            <a:r>
              <a:rPr lang="en-US" dirty="0"/>
              <a:t>​</a:t>
            </a:r>
            <a:endParaRPr dirty="0"/>
          </a:p>
          <a:p>
            <a:pPr marL="0" lvl="0" indent="69850" algn="l" rtl="0">
              <a:lnSpc>
                <a:spcPct val="90000"/>
              </a:lnSpc>
              <a:spcBef>
                <a:spcPts val="1200"/>
              </a:spcBef>
              <a:spcAft>
                <a:spcPts val="0"/>
              </a:spcAft>
              <a:buClr>
                <a:schemeClr val="dk1"/>
              </a:buClr>
              <a:buSzPts val="1100"/>
              <a:buFont typeface="Arial"/>
              <a:buNone/>
            </a:pPr>
            <a:endParaRPr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a:extLst>
            <a:ext uri="{FF2B5EF4-FFF2-40B4-BE49-F238E27FC236}">
              <a16:creationId xmlns:a16="http://schemas.microsoft.com/office/drawing/2014/main" id="{22316693-CE8D-A2A3-CB08-D58D8821960D}"/>
            </a:ext>
          </a:extLst>
        </p:cNvPr>
        <p:cNvGrpSpPr/>
        <p:nvPr/>
      </p:nvGrpSpPr>
      <p:grpSpPr>
        <a:xfrm>
          <a:off x="0" y="0"/>
          <a:ext cx="0" cy="0"/>
          <a:chOff x="0" y="0"/>
          <a:chExt cx="0" cy="0"/>
        </a:xfrm>
      </p:grpSpPr>
      <p:sp>
        <p:nvSpPr>
          <p:cNvPr id="390" name="Google Shape;390;p22">
            <a:extLst>
              <a:ext uri="{FF2B5EF4-FFF2-40B4-BE49-F238E27FC236}">
                <a16:creationId xmlns:a16="http://schemas.microsoft.com/office/drawing/2014/main" id="{59322C5E-F810-2EF6-291F-54F0994FD605}"/>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a:extLst>
              <a:ext uri="{FF2B5EF4-FFF2-40B4-BE49-F238E27FC236}">
                <a16:creationId xmlns:a16="http://schemas.microsoft.com/office/drawing/2014/main" id="{7D790F1B-C33C-CFA4-338C-530284CB3E3E}"/>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a:extLst>
              <a:ext uri="{FF2B5EF4-FFF2-40B4-BE49-F238E27FC236}">
                <a16:creationId xmlns:a16="http://schemas.microsoft.com/office/drawing/2014/main" id="{9B6877B8-82A1-9ADF-B6C9-59E54DC1A945}"/>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a:extLst>
              <a:ext uri="{FF2B5EF4-FFF2-40B4-BE49-F238E27FC236}">
                <a16:creationId xmlns:a16="http://schemas.microsoft.com/office/drawing/2014/main" id="{A394C15B-E5C4-C68A-F25F-F05782830E52}"/>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a:extLst>
              <a:ext uri="{FF2B5EF4-FFF2-40B4-BE49-F238E27FC236}">
                <a16:creationId xmlns:a16="http://schemas.microsoft.com/office/drawing/2014/main" id="{BD600488-BB5C-D4B9-1CF5-71E26E1B3BB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a:extLst>
              <a:ext uri="{FF2B5EF4-FFF2-40B4-BE49-F238E27FC236}">
                <a16:creationId xmlns:a16="http://schemas.microsoft.com/office/drawing/2014/main" id="{CB0204CE-B3AE-4E4B-B7A9-E216DBD8C2A4}"/>
              </a:ext>
            </a:extLst>
          </p:cNvPr>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a:extLst>
              <a:ext uri="{FF2B5EF4-FFF2-40B4-BE49-F238E27FC236}">
                <a16:creationId xmlns:a16="http://schemas.microsoft.com/office/drawing/2014/main" id="{F0B106E0-481F-2634-879B-CD817130FCAE}"/>
              </a:ext>
            </a:extLst>
          </p:cNvPr>
          <p:cNvSpPr txBox="1">
            <a:spLocks noGrp="1"/>
          </p:cNvSpPr>
          <p:nvPr>
            <p:ph type="subTitle" idx="1"/>
          </p:nvPr>
        </p:nvSpPr>
        <p:spPr>
          <a:xfrm>
            <a:off x="1371599" y="1738010"/>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extLst>
      <p:ext uri="{BB962C8B-B14F-4D97-AF65-F5344CB8AC3E}">
        <p14:creationId xmlns:p14="http://schemas.microsoft.com/office/powerpoint/2010/main" val="288123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97500"/>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Char char="•"/>
            </a:pPr>
            <a:r>
              <a:rPr lang="en-US" dirty="0"/>
              <a:t>Use TF 7745 to prevent Query store data from writing to disk before shutdown (This TF is not available in AWS RDS)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Use TF 7752 to enable Query Store to load data into memory asynchronously and not prevent query execution while it loads. This is the default in 2019.</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Fantastic to use as a before/after for migrations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Font typeface="Arial"/>
              <a:buChar char="•"/>
            </a:pPr>
            <a:r>
              <a:rPr lang="en-US" dirty="0"/>
              <a:t>Query Store in SQL Server 2022</a:t>
            </a:r>
            <a:endParaRPr dirty="0"/>
          </a:p>
          <a:p>
            <a:pPr marL="457200" lvl="0" indent="-76200" algn="l" rtl="0">
              <a:lnSpc>
                <a:spcPct val="90000"/>
              </a:lnSpc>
              <a:spcBef>
                <a:spcPts val="1000"/>
              </a:spcBef>
              <a:spcAft>
                <a:spcPts val="0"/>
              </a:spcAft>
              <a:buClr>
                <a:schemeClr val="dk1"/>
              </a:buClr>
              <a:buSzPts val="2400"/>
              <a:buFont typeface="Arial"/>
              <a:buNone/>
            </a:pPr>
            <a:endParaRPr dirty="0"/>
          </a:p>
          <a:p>
            <a:pPr marL="0" lvl="0" indent="69850" algn="l" rtl="0">
              <a:lnSpc>
                <a:spcPct val="90000"/>
              </a:lnSpc>
              <a:spcBef>
                <a:spcPts val="1000"/>
              </a:spcBef>
              <a:spcAft>
                <a:spcPts val="0"/>
              </a:spcAft>
              <a:buClr>
                <a:schemeClr val="dk1"/>
              </a:buClr>
              <a:buSzPts val="1100"/>
              <a:buFont typeface="Arial"/>
              <a:buNone/>
            </a:pPr>
            <a:endParaRPr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dirty="0"/>
              <a:t>Query Store(2016)</a:t>
            </a:r>
            <a:endParaRPr sz="3050" dirty="0"/>
          </a:p>
          <a:p>
            <a:pPr marL="0" lvl="0" indent="0" algn="l" rtl="0">
              <a:lnSpc>
                <a:spcPct val="90000"/>
              </a:lnSpc>
              <a:spcBef>
                <a:spcPts val="1000"/>
              </a:spcBef>
              <a:spcAft>
                <a:spcPts val="0"/>
              </a:spcAft>
              <a:buNone/>
            </a:pPr>
            <a:endParaRPr sz="3050" dirty="0"/>
          </a:p>
          <a:p>
            <a:pPr marL="0" lvl="0" indent="0" algn="l" rtl="0">
              <a:lnSpc>
                <a:spcPct val="115000"/>
              </a:lnSpc>
              <a:spcBef>
                <a:spcPts val="1200"/>
              </a:spcBef>
              <a:spcAft>
                <a:spcPts val="0"/>
              </a:spcAft>
              <a:buNone/>
            </a:pPr>
            <a:r>
              <a:rPr lang="en-US" sz="3050" dirty="0"/>
              <a:t>What community scripts exist for querying the Query Store system tables?​</a:t>
            </a:r>
            <a:endParaRPr sz="3050" dirty="0"/>
          </a:p>
          <a:p>
            <a:pPr marL="0" lvl="0" indent="0" algn="l" rtl="0">
              <a:lnSpc>
                <a:spcPct val="115000"/>
              </a:lnSpc>
              <a:spcBef>
                <a:spcPts val="1200"/>
              </a:spcBef>
              <a:spcAft>
                <a:spcPts val="0"/>
              </a:spcAft>
              <a:buNone/>
            </a:pPr>
            <a:endParaRPr sz="3050" dirty="0"/>
          </a:p>
          <a:p>
            <a:pPr marL="0" lvl="0" indent="-150098" algn="l" rtl="0">
              <a:lnSpc>
                <a:spcPct val="115000"/>
              </a:lnSpc>
              <a:spcBef>
                <a:spcPts val="1200"/>
              </a:spcBef>
              <a:spcAft>
                <a:spcPts val="0"/>
              </a:spcAft>
              <a:buSzPct val="100000"/>
              <a:buChar char="•"/>
            </a:pPr>
            <a:r>
              <a:rPr lang="en-US" sz="3050" dirty="0" err="1"/>
              <a:t>Sp_BlitzQueryStore</a:t>
            </a:r>
            <a:r>
              <a:rPr lang="en-US" sz="3050" dirty="0"/>
              <a:t> from the First Responder Kit on GitHub (deprecated)​</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3">
                  <a:extLst>
                    <a:ext uri="{A12FA001-AC4F-418D-AE19-62706E023703}">
                      <ahyp:hlinkClr xmlns:ahyp="http://schemas.microsoft.com/office/drawing/2018/hyperlinkcolor" val="tx"/>
                    </a:ext>
                  </a:extLst>
                </a:hlinkClick>
              </a:rPr>
              <a:t>https://bit.ly/42aqzc7</a:t>
            </a:r>
            <a:r>
              <a:rPr lang="en-US" sz="3050" dirty="0"/>
              <a:t> (</a:t>
            </a:r>
            <a:r>
              <a:rPr lang="en-US" sz="3050" dirty="0" err="1"/>
              <a:t>sp_QuickieStore</a:t>
            </a:r>
            <a:r>
              <a:rPr lang="en-US" sz="3050" dirty="0"/>
              <a:t> from Erik Darling Data on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4">
                  <a:extLst>
                    <a:ext uri="{A12FA001-AC4F-418D-AE19-62706E023703}">
                      <ahyp:hlinkClr xmlns:ahyp="http://schemas.microsoft.com/office/drawing/2018/hyperlinkcolor" val="tx"/>
                    </a:ext>
                  </a:extLst>
                </a:hlinkClick>
              </a:rPr>
              <a:t>https://bit.ly/4i6ngY5</a:t>
            </a:r>
            <a:r>
              <a:rPr lang="en-US" sz="3050" dirty="0"/>
              <a:t> (Erin Stellato’s Query Store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5">
                  <a:extLst>
                    <a:ext uri="{A12FA001-AC4F-418D-AE19-62706E023703}">
                      <ahyp:hlinkClr xmlns:ahyp="http://schemas.microsoft.com/office/drawing/2018/hyperlinkcolor" val="tx"/>
                    </a:ext>
                  </a:extLst>
                </a:hlinkClick>
              </a:rPr>
              <a:t>https://bit.ly/4ifL0t1</a:t>
            </a:r>
            <a:r>
              <a:rPr lang="en-US" sz="3050" dirty="0"/>
              <a:t> (</a:t>
            </a:r>
            <a:r>
              <a:rPr lang="en-US" sz="3050" dirty="0">
                <a:solidFill>
                  <a:srgbClr val="273144"/>
                </a:solidFill>
              </a:rPr>
              <a:t>David Schanzer Query Store Toolbox)</a:t>
            </a:r>
            <a:r>
              <a:rPr lang="en-US" sz="3050" dirty="0"/>
              <a:t>​</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6">
                  <a:extLst>
                    <a:ext uri="{A12FA001-AC4F-418D-AE19-62706E023703}">
                      <ahyp:hlinkClr xmlns:ahyp="http://schemas.microsoft.com/office/drawing/2018/hyperlinkcolor" val="tx"/>
                    </a:ext>
                  </a:extLst>
                </a:hlinkClick>
              </a:rPr>
              <a:t>https://bit.ly/3Ei13bP</a:t>
            </a:r>
            <a:r>
              <a:rPr lang="en-US" sz="3050" dirty="0"/>
              <a:t> (MS Docs Tune Performance with query Store)</a:t>
            </a:r>
            <a:endParaRPr sz="3050" dirty="0"/>
          </a:p>
          <a:p>
            <a:pPr marL="0" lvl="0" indent="0" algn="l" rtl="0">
              <a:lnSpc>
                <a:spcPct val="90000"/>
              </a:lnSpc>
              <a:spcBef>
                <a:spcPts val="1200"/>
              </a:spcBef>
              <a:spcAft>
                <a:spcPts val="0"/>
              </a:spcAft>
              <a:buNone/>
            </a:pP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500E65D7-A39D-34F6-06AA-A272B621CE98}"/>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C06D8643-9138-B25E-400A-C0D3606EA2F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D73E5EC9-601C-2C62-97FA-581EE2FB710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242A6607-59E3-903B-318C-2F16C2190C1D}"/>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DFC95EC-DF60-5AD7-96AF-A08AF538A38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155EF73A-1F19-AAC1-6ABF-C6B64DC77394}"/>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0EE79F3D-42AF-60A8-7663-1F01FCB9F5F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A5CD1293-FF75-08A2-E6C5-40E876D4D41B}"/>
              </a:ext>
            </a:extLst>
          </p:cNvPr>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lang="en-US" dirty="0"/>
          </a:p>
          <a:p>
            <a:pPr marL="0" lvl="0" indent="0" algn="l"/>
            <a:r>
              <a:rPr lang="en-US" dirty="0">
                <a:hlinkClick r:id="rId3"/>
              </a:rPr>
              <a:t>https://bit.ly/40roneY</a:t>
            </a:r>
            <a:r>
              <a:rPr lang="en-US" dirty="0"/>
              <a:t> Red-Gate article by Ed Pollack</a:t>
            </a:r>
            <a:endParaRPr dirty="0"/>
          </a:p>
          <a:p>
            <a:pPr marL="0" lvl="0" indent="0" algn="l" rtl="0">
              <a:lnSpc>
                <a:spcPct val="115000"/>
              </a:lnSpc>
              <a:spcBef>
                <a:spcPts val="1200"/>
              </a:spcBef>
              <a:spcAft>
                <a:spcPts val="0"/>
              </a:spcAft>
              <a:buNone/>
            </a:pPr>
            <a:r>
              <a:rPr lang="en-US" dirty="0"/>
              <a:t>You can now install a “Standard Edition” version of Developer Edition SQL Server. </a:t>
            </a: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56142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ECD388B7-8E57-A016-B8D7-5A06FB8BE6C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ABB2FE86-0BCF-274F-13AD-955C291D6268}"/>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9647C5-0D16-7E28-80AA-AD177464262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714B1172-0D28-F17B-FFDE-BDFE243D2FDE}"/>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9A7246E5-1CBC-2F9C-D6F8-478464EDD283}"/>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8C38683F-1A6E-CBFF-2514-008295131D83}"/>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24834A6F-DEE1-5A17-322A-DE4D8AB4F4B2}"/>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73F55201-7B9D-1AB1-5889-2B34E7F6FE2E}"/>
              </a:ext>
            </a:extLst>
          </p:cNvPr>
          <p:cNvSpPr txBox="1">
            <a:spLocks noGrp="1"/>
          </p:cNvSpPr>
          <p:nvPr>
            <p:ph type="subTitle" idx="1"/>
          </p:nvPr>
        </p:nvSpPr>
        <p:spPr>
          <a:xfrm>
            <a:off x="1388875" y="1960887"/>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dirty="0"/>
          </a:p>
          <a:p>
            <a:pPr marL="0" lvl="0" indent="0" algn="l" rtl="0">
              <a:lnSpc>
                <a:spcPct val="115000"/>
              </a:lnSpc>
              <a:spcBef>
                <a:spcPts val="1200"/>
              </a:spcBef>
              <a:spcAft>
                <a:spcPts val="0"/>
              </a:spcAft>
              <a:buNone/>
            </a:pPr>
            <a:r>
              <a:rPr lang="en-US" dirty="0"/>
              <a:t>Why do you care?</a:t>
            </a:r>
          </a:p>
          <a:p>
            <a:pPr marL="0" lvl="0" indent="0" algn="l" rtl="0">
              <a:lnSpc>
                <a:spcPct val="115000"/>
              </a:lnSpc>
              <a:spcBef>
                <a:spcPts val="1200"/>
              </a:spcBef>
              <a:spcAft>
                <a:spcPts val="0"/>
              </a:spcAft>
              <a:buNone/>
            </a:pPr>
            <a:r>
              <a:rPr lang="en-US" dirty="0"/>
              <a:t>Reduces broken apps/features: No more developing an app or feature using an Enterprise Edition feature and then deploying to Standard where the feature doesn’t exist.</a:t>
            </a:r>
          </a:p>
          <a:p>
            <a:pPr marL="0" lvl="0" indent="0" algn="l" rtl="0">
              <a:lnSpc>
                <a:spcPct val="115000"/>
              </a:lnSpc>
              <a:spcBef>
                <a:spcPts val="1200"/>
              </a:spcBef>
              <a:spcAft>
                <a:spcPts val="0"/>
              </a:spcAft>
              <a:buNone/>
            </a:pPr>
            <a:r>
              <a:rPr lang="en-US" dirty="0"/>
              <a:t>Proper performance comparisons: Developer Edition has some Enterprise only features from IQP. Those won’t function on Standard Edition.</a:t>
            </a: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14562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C75D2A92-E1F0-6097-775D-CB319869F9CD}"/>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3E54CF0-25D1-EE6D-878A-2133B93787E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4BE8E33-9EC7-05D2-A84D-8AC928855D34}"/>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AC44C6EA-ADB7-F3B2-F0D4-68360B9450D5}"/>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2E657971-3C2B-5574-47B2-3D4B9CE46E8E}"/>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B2D94349-3FFE-50BC-5CD8-C219669EC48E}"/>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C8F33D1F-E2D8-E1BC-FAE1-2FBD8B8F75AB}"/>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F601619-D0D6-58D3-325B-7B284937DDF0}"/>
              </a:ext>
            </a:extLst>
          </p:cNvPr>
          <p:cNvSpPr txBox="1">
            <a:spLocks noGrp="1"/>
          </p:cNvSpPr>
          <p:nvPr>
            <p:ph type="subTitle" idx="1"/>
          </p:nvPr>
        </p:nvSpPr>
        <p:spPr>
          <a:xfrm>
            <a:off x="1388875" y="2059210"/>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r>
              <a:rPr lang="en-US" dirty="0">
                <a:hlinkClick r:id="rId3"/>
              </a:rPr>
              <a:t>https://bit.ly/46sK5D6</a:t>
            </a:r>
            <a:r>
              <a:rPr lang="en-US" dirty="0"/>
              <a:t> </a:t>
            </a:r>
            <a:r>
              <a:rPr lang="en-US" dirty="0" err="1"/>
              <a:t>Tempdb</a:t>
            </a:r>
            <a:r>
              <a:rPr lang="en-US" dirty="0"/>
              <a:t> </a:t>
            </a:r>
            <a:r>
              <a:rPr lang="en-US"/>
              <a:t>Resource Governance - MS Learn</a:t>
            </a:r>
            <a:endParaRPr lang="en-US" dirty="0"/>
          </a:p>
          <a:p>
            <a:pPr marL="0" lvl="0" indent="0" algn="l">
              <a:spcBef>
                <a:spcPts val="0"/>
              </a:spcBef>
              <a:buSzPct val="78688"/>
            </a:pPr>
            <a:r>
              <a:rPr lang="en-US" dirty="0">
                <a:hlinkClick r:id="rId4"/>
              </a:rPr>
              <a:t>https://bit.ly/4kIwj33</a:t>
            </a:r>
            <a:r>
              <a:rPr lang="en-US" dirty="0"/>
              <a:t> Bob Ward’s GitHub on SQL Server 2025  </a:t>
            </a:r>
          </a:p>
          <a:p>
            <a:pPr marL="0" lvl="0" indent="0" algn="l">
              <a:spcBef>
                <a:spcPts val="0"/>
              </a:spcBef>
              <a:buSzPct val="78688"/>
            </a:pPr>
            <a:endParaRPr lang="en-US" dirty="0"/>
          </a:p>
          <a:p>
            <a:pPr marL="0" lvl="0" indent="0" algn="l">
              <a:spcBef>
                <a:spcPts val="0"/>
              </a:spcBef>
              <a:buSzPct val="78688"/>
            </a:pPr>
            <a:r>
              <a:rPr lang="en-US" dirty="0"/>
              <a:t>Enforce a limit on the total amount of </a:t>
            </a:r>
            <a:r>
              <a:rPr lang="en-US" dirty="0" err="1"/>
              <a:t>tempdb</a:t>
            </a:r>
            <a:r>
              <a:rPr lang="en-US" dirty="0"/>
              <a:t> space consumed by a Resource Governor workload group. </a:t>
            </a:r>
          </a:p>
          <a:p>
            <a:pPr marL="0" lvl="0" indent="0" algn="l">
              <a:spcBef>
                <a:spcPts val="0"/>
              </a:spcBef>
              <a:buSzPct val="78688"/>
            </a:pPr>
            <a:endParaRPr lang="en-US" dirty="0"/>
          </a:p>
          <a:p>
            <a:pPr marL="0" lvl="0" indent="0" algn="l">
              <a:spcBef>
                <a:spcPts val="0"/>
              </a:spcBef>
              <a:buSzPct val="78688"/>
            </a:pPr>
            <a:r>
              <a:rPr lang="en-US" dirty="0"/>
              <a:t>Workload groups can be associated with an:</a:t>
            </a:r>
          </a:p>
          <a:p>
            <a:pPr marL="800100" lvl="1" indent="-342900" algn="l">
              <a:spcBef>
                <a:spcPts val="0"/>
              </a:spcBef>
              <a:buSzPct val="78688"/>
              <a:buFont typeface="Arial" panose="020B0604020202020204" pitchFamily="34" charset="0"/>
              <a:buChar char="•"/>
            </a:pPr>
            <a:r>
              <a:rPr lang="en-US" sz="2400" dirty="0"/>
              <a:t>application</a:t>
            </a:r>
          </a:p>
          <a:p>
            <a:pPr marL="800100" lvl="1" indent="-342900" algn="l">
              <a:spcBef>
                <a:spcPts val="0"/>
              </a:spcBef>
              <a:buSzPct val="78688"/>
              <a:buFont typeface="Arial" panose="020B0604020202020204" pitchFamily="34" charset="0"/>
              <a:buChar char="•"/>
            </a:pPr>
            <a:r>
              <a:rPr lang="en-US" sz="2400" dirty="0"/>
              <a:t>a login/user</a:t>
            </a:r>
          </a:p>
          <a:p>
            <a:pPr marL="800100" lvl="1" indent="-342900" algn="l">
              <a:spcBef>
                <a:spcPts val="0"/>
              </a:spcBef>
              <a:buSzPct val="78688"/>
              <a:buFont typeface="Arial" panose="020B0604020202020204" pitchFamily="34" charset="0"/>
              <a:buChar char="•"/>
            </a:pPr>
            <a:r>
              <a:rPr lang="en-US" sz="2400" dirty="0"/>
              <a:t>a group of users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91750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2CEE2B9-4AA6-916E-FA92-11EEF299ABB6}"/>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BB2BEAE-F331-1C59-3E9E-3B6EF13A9DA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1A84CF-F69E-F03D-7899-3890CAC553E1}"/>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B4965ECE-10CB-6322-D678-329118AE5E9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D8B17C05-38E0-935E-4BBD-8CC6107AA75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48DE0256-47D1-5DCE-4881-BC6CE73B2AF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37F5CEDD-0483-D660-31AE-97D96EB1AE81}"/>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01AA57C-DBAD-76AE-1AF2-2F5068791A3C}"/>
              </a:ext>
            </a:extLst>
          </p:cNvPr>
          <p:cNvSpPr txBox="1">
            <a:spLocks noGrp="1"/>
          </p:cNvSpPr>
          <p:nvPr>
            <p:ph type="subTitle" idx="1"/>
          </p:nvPr>
        </p:nvSpPr>
        <p:spPr>
          <a:xfrm>
            <a:off x="1388875" y="184289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r>
              <a:rPr lang="en-US" dirty="0"/>
              <a:t>When a query attempts to exceed the limit, resource governor aborts it with a distinct error indicating that the workload group limit has been enforced.</a:t>
            </a:r>
          </a:p>
          <a:p>
            <a:pPr marL="0" lvl="0" indent="0" algn="l">
              <a:spcBef>
                <a:spcPts val="0"/>
              </a:spcBef>
              <a:buSzPct val="78688"/>
            </a:pPr>
            <a:endParaRPr lang="en-US" dirty="0"/>
          </a:p>
          <a:p>
            <a:pPr marL="0" lvl="0" indent="0" algn="l">
              <a:spcBef>
                <a:spcPts val="0"/>
              </a:spcBef>
              <a:buSzPct val="78688"/>
            </a:pPr>
            <a:r>
              <a:rPr lang="en-US" dirty="0"/>
              <a:t>Msg 1138, Level 17, State 1, Line 3 Could not allocate a new page for database '</a:t>
            </a:r>
            <a:r>
              <a:rPr lang="en-US" dirty="0" err="1"/>
              <a:t>tempdb</a:t>
            </a:r>
            <a:r>
              <a:rPr lang="en-US" dirty="0"/>
              <a:t>' because that would exceed the limit set for workload group '</a:t>
            </a:r>
            <a:r>
              <a:rPr lang="en-US" dirty="0" err="1"/>
              <a:t>MyCustomRGNameHere</a:t>
            </a:r>
            <a:r>
              <a:rPr lang="en-US" dirty="0"/>
              <a:t>'.</a:t>
            </a:r>
          </a:p>
          <a:p>
            <a:pPr marL="0" lvl="0" indent="0" algn="l">
              <a:spcBef>
                <a:spcPts val="0"/>
              </a:spcBef>
              <a:buSzPct val="78688"/>
            </a:pPr>
            <a:endParaRPr lang="en-US" dirty="0"/>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247923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BE4155D6-A66C-A306-69CE-E33364E90F3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68DA0304-A35D-DBF3-F911-E2630052FC2F}"/>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2BCC71CC-3C3A-D3BF-F5BE-66765E4438D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6A4454A2-B733-9278-F7C0-9DCFB4B56E6B}"/>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1069662B-1BBE-9FAC-E51F-B3ED64DF492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32EF359B-EF87-02EE-EF1A-08739B1CDADA}"/>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EFCEAA0A-0F2F-4D08-01DB-A289B1FAAE67}"/>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0EF4044A-EA8F-9444-5B4B-20489A653E9D}"/>
              </a:ext>
            </a:extLst>
          </p:cNvPr>
          <p:cNvSpPr txBox="1">
            <a:spLocks noGrp="1"/>
          </p:cNvSpPr>
          <p:nvPr>
            <p:ph type="subTitle" idx="1"/>
          </p:nvPr>
        </p:nvSpPr>
        <p:spPr>
          <a:xfrm>
            <a:off x="1388875" y="168558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endParaRPr lang="en-US" dirty="0"/>
          </a:p>
          <a:p>
            <a:pPr marL="0" lvl="0" indent="0" algn="l">
              <a:spcBef>
                <a:spcPts val="0"/>
              </a:spcBef>
              <a:buSzPct val="78688"/>
            </a:pPr>
            <a:r>
              <a:rPr lang="en-US" dirty="0"/>
              <a:t>Set a higher limit for the default workload group used by a mission-critical application </a:t>
            </a:r>
          </a:p>
          <a:p>
            <a:pPr marL="0" lvl="0" indent="0" algn="l">
              <a:spcBef>
                <a:spcPts val="0"/>
              </a:spcBef>
              <a:buSzPct val="78688"/>
            </a:pPr>
            <a:endParaRPr lang="en-US" dirty="0"/>
          </a:p>
          <a:p>
            <a:pPr marL="0" lvl="0" indent="0" algn="l">
              <a:spcBef>
                <a:spcPts val="0"/>
              </a:spcBef>
              <a:buSzPct val="78688"/>
            </a:pPr>
            <a:r>
              <a:rPr lang="en-US" dirty="0"/>
              <a:t>Set a lower limit for the custom workload groups used by all other workloads. (like reporting workloads)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68976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2010225"/>
            <a:ext cx="8537100" cy="4355700"/>
          </a:xfrm>
          <a:prstGeom prst="rect">
            <a:avLst/>
          </a:prstGeom>
          <a:noFill/>
          <a:ln>
            <a:noFill/>
          </a:ln>
        </p:spPr>
        <p:txBody>
          <a:bodyPr spcFirstLastPara="1" wrap="square" lIns="91425" tIns="45700" rIns="91425" bIns="45700" anchor="ctr" anchorCtr="0">
            <a:normAutofit fontScale="92500" lnSpcReduction="10000"/>
          </a:bodyPr>
          <a:lstStyle/>
          <a:p>
            <a:pPr marL="0" lvl="0" indent="88900" algn="l" rtl="0">
              <a:lnSpc>
                <a:spcPct val="90000"/>
              </a:lnSpc>
              <a:spcBef>
                <a:spcPts val="0"/>
              </a:spcBef>
              <a:spcAft>
                <a:spcPts val="0"/>
              </a:spcAft>
              <a:buClr>
                <a:schemeClr val="dk1"/>
              </a:buClr>
              <a:buSzPts val="1400"/>
              <a:buFont typeface="Arial"/>
              <a:buNone/>
            </a:pPr>
            <a:endParaRPr sz="1400" dirty="0"/>
          </a:p>
          <a:p>
            <a:pPr marL="342900" lvl="0" indent="-228600" algn="l" rtl="0">
              <a:lnSpc>
                <a:spcPct val="90000"/>
              </a:lnSpc>
              <a:spcBef>
                <a:spcPts val="1000"/>
              </a:spcBef>
              <a:spcAft>
                <a:spcPts val="0"/>
              </a:spcAft>
              <a:buClr>
                <a:schemeClr val="dk1"/>
              </a:buClr>
              <a:buSzPts val="2400"/>
              <a:buFont typeface="Arial"/>
              <a:buChar char="•"/>
            </a:pPr>
            <a:r>
              <a:rPr lang="en-US" dirty="0"/>
              <a:t>Entered IT in Feb 2008</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MCTS SQL Server 2008 Implementation and Maintenance in May 2013</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r>
              <a:rPr lang="en-US" dirty="0"/>
              <a:t>Speaker: New Stars of Data 2021, SQL Server Meetups,  online speaker PASS Summit 2022, SQL Saturday Columbus 2023, SQL Saturday Austin 2025, Saint Louis </a:t>
            </a:r>
            <a:r>
              <a:rPr lang="en-US" dirty="0" err="1"/>
              <a:t>DevUp</a:t>
            </a:r>
            <a:r>
              <a:rPr lang="en-US" dirty="0"/>
              <a:t> 2024, 2025</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Blog at </a:t>
            </a:r>
            <a:r>
              <a:rPr lang="en-US" u="sng" dirty="0">
                <a:solidFill>
                  <a:schemeClr val="hlink"/>
                </a:solidFill>
                <a:hlinkClick r:id="rId3"/>
              </a:rPr>
              <a:t>https://leemarkum.com/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Currently a Senior Database Administrator at Rocket Companies (Views expressed here are my own)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Email: </a:t>
            </a:r>
            <a:r>
              <a:rPr lang="en-US" u="sng" dirty="0">
                <a:solidFill>
                  <a:schemeClr val="hlink"/>
                </a:solidFill>
              </a:rPr>
              <a:t>leem@leemarkum.com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LinkedIn: </a:t>
            </a:r>
            <a:r>
              <a:rPr lang="en-US" u="sng" dirty="0">
                <a:solidFill>
                  <a:schemeClr val="hlink"/>
                </a:solidFill>
                <a:hlinkClick r:id="rId4"/>
              </a:rPr>
              <a:t>https://www.linkedin.com/in/leemarkum/</a:t>
            </a:r>
            <a:endParaRPr dirty="0"/>
          </a:p>
          <a:p>
            <a:pPr marL="0" lvl="0" indent="0" algn="l" rtl="0">
              <a:lnSpc>
                <a:spcPct val="90000"/>
              </a:lnSpc>
              <a:spcBef>
                <a:spcPts val="1000"/>
              </a:spcBef>
              <a:spcAft>
                <a:spcPts val="0"/>
              </a:spcAft>
              <a:buClr>
                <a:schemeClr val="dk1"/>
              </a:buClr>
              <a:buSzPts val="1400"/>
              <a:buNone/>
            </a:pPr>
            <a:endParaRPr sz="1400" dirty="0"/>
          </a:p>
        </p:txBody>
      </p:sp>
      <p:pic>
        <p:nvPicPr>
          <p:cNvPr id="140" name="Google Shape;140;p4"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6">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7">
            <a:alphaModFix/>
          </a:blip>
          <a:srcRect/>
          <a:stretch/>
        </p:blipFill>
        <p:spPr>
          <a:xfrm>
            <a:off x="500785" y="1927802"/>
            <a:ext cx="1371791" cy="14956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sz="2400" dirty="0">
              <a:solidFill>
                <a:srgbClr val="FF0000"/>
              </a:solidFill>
            </a:endParaRPr>
          </a:p>
          <a:p>
            <a:pPr marL="0" lvl="0" indent="0" algn="l" rtl="0">
              <a:lnSpc>
                <a:spcPct val="90000"/>
              </a:lnSpc>
              <a:spcBef>
                <a:spcPts val="1000"/>
              </a:spcBef>
              <a:spcAft>
                <a:spcPts val="0"/>
              </a:spcAft>
              <a:buClr>
                <a:srgbClr val="FF0000"/>
              </a:buClr>
              <a:buSzPts val="2400"/>
              <a:buNone/>
            </a:pPr>
            <a:r>
              <a:rPr lang="en-US" sz="2400" dirty="0">
                <a:solidFill>
                  <a:srgbClr val="FF0000"/>
                </a:solidFill>
              </a:rPr>
              <a:t>Msg 8152, Level 16, State 30, Line 13</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String or binary data would be truncated.</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The statement has been terminated.</a:t>
            </a:r>
            <a:endParaRPr dirty="0"/>
          </a:p>
          <a:p>
            <a:pPr marL="0" lvl="0" indent="0" algn="l" rtl="0">
              <a:lnSpc>
                <a:spcPct val="90000"/>
              </a:lnSpc>
              <a:spcBef>
                <a:spcPts val="1000"/>
              </a:spcBef>
              <a:spcAft>
                <a:spcPts val="0"/>
              </a:spcAft>
              <a:buClr>
                <a:schemeClr val="dk1"/>
              </a:buClr>
              <a:buSzPts val="2400"/>
              <a:buNone/>
            </a:pPr>
            <a:r>
              <a:rPr lang="en-US" sz="2400" dirty="0"/>
              <a:t>CREATE TABLE DemoSQL2019</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 [ID] INT identity(1,1),</a:t>
            </a:r>
            <a:endParaRPr dirty="0"/>
          </a:p>
          <a:p>
            <a:pPr marL="0" lvl="0" indent="0" algn="l" rtl="0">
              <a:lnSpc>
                <a:spcPct val="90000"/>
              </a:lnSpc>
              <a:spcBef>
                <a:spcPts val="1000"/>
              </a:spcBef>
              <a:spcAft>
                <a:spcPts val="0"/>
              </a:spcAft>
              <a:buClr>
                <a:schemeClr val="dk1"/>
              </a:buClr>
              <a:buSzPts val="2400"/>
              <a:buNone/>
            </a:pPr>
            <a:r>
              <a:rPr lang="en-US" sz="2400" dirty="0"/>
              <a:t> [NAME] VARCHAR(10),</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('SQLSaturday Columbus, OH')</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('Brent Ozar Author')</a:t>
            </a:r>
            <a:endParaRPr dirty="0"/>
          </a:p>
          <a:p>
            <a:pPr marL="0" lvl="0" indent="0" algn="l"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60204" y="1336585"/>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dirty="0">
              <a:solidFill>
                <a:srgbClr val="FF0000"/>
              </a:solidFill>
            </a:endParaRPr>
          </a:p>
          <a:p>
            <a:pPr marL="0" lvl="0" indent="0" algn="l" rtl="0">
              <a:lnSpc>
                <a:spcPct val="90000"/>
              </a:lnSpc>
              <a:spcBef>
                <a:spcPts val="1000"/>
              </a:spcBef>
              <a:spcAft>
                <a:spcPts val="0"/>
              </a:spcAft>
              <a:buClr>
                <a:srgbClr val="FF0000"/>
              </a:buClr>
              <a:buSzPts val="2400"/>
              <a:buNone/>
            </a:pPr>
            <a:r>
              <a:rPr lang="en-US" dirty="0">
                <a:solidFill>
                  <a:srgbClr val="FF0000"/>
                </a:solidFill>
              </a:rPr>
              <a:t>Msg 2628, Level 16, State 1, Line 13</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String or binary data would be truncated in table 'TruncateMessageDemo.dbo.DemoSQL2019', column 'NAME'. </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Truncated value: '</a:t>
            </a:r>
            <a:r>
              <a:rPr lang="en-US" dirty="0" err="1">
                <a:solidFill>
                  <a:srgbClr val="FF0000"/>
                </a:solidFill>
              </a:rPr>
              <a:t>SQLSaturda</a:t>
            </a:r>
            <a:r>
              <a:rPr lang="en-US" dirty="0">
                <a:solidFill>
                  <a:srgbClr val="FF0000"/>
                </a:solidFill>
              </a:rPr>
              <a:t>'.</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400"/>
              <a:buFont typeface="Arial"/>
              <a:buChar char="•"/>
            </a:pPr>
            <a:r>
              <a:rPr lang="en-US" dirty="0"/>
              <a:t>Can be turned on in SQL Server 2017 using trace flag 460.  </a:t>
            </a:r>
            <a:endParaRPr dirty="0"/>
          </a:p>
          <a:p>
            <a:pPr marL="0" lvl="0" indent="0" algn="l" rtl="0">
              <a:lnSpc>
                <a:spcPct val="90000"/>
              </a:lnSpc>
              <a:spcBef>
                <a:spcPts val="1000"/>
              </a:spcBef>
              <a:spcAft>
                <a:spcPts val="0"/>
              </a:spcAft>
              <a:buClr>
                <a:schemeClr val="dk1"/>
              </a:buClr>
              <a:buSzPts val="2400"/>
              <a:buFont typeface="Arial"/>
              <a:buChar char="•"/>
            </a:pPr>
            <a:r>
              <a:rPr lang="en-US" dirty="0"/>
              <a:t>Available in compatibility level 150 (SQL Server 2019) by default</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Composed of a “normal” table and a history table</a:t>
            </a:r>
            <a:endParaRPr/>
          </a:p>
          <a:p>
            <a:pPr marL="342900" lvl="0" indent="-228600" algn="l" rtl="0">
              <a:lnSpc>
                <a:spcPct val="90000"/>
              </a:lnSpc>
              <a:spcBef>
                <a:spcPts val="1000"/>
              </a:spcBef>
              <a:spcAft>
                <a:spcPts val="0"/>
              </a:spcAft>
              <a:buClr>
                <a:schemeClr val="dk1"/>
              </a:buClr>
              <a:buSzPts val="2400"/>
              <a:buFont typeface="Arial"/>
              <a:buChar char="•"/>
            </a:pPr>
            <a:r>
              <a:rPr lang="en-US"/>
              <a:t>Special time range start and time range end columns exist in the history table.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2188040"/>
            <a:ext cx="9724031" cy="472502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latin typeface="Calibri" panose="020F0502020204030204" pitchFamily="34" charset="0"/>
                <a:ea typeface="Calibri" panose="020F0502020204030204" pitchFamily="34" charset="0"/>
                <a:cs typeface="Calibri" panose="020F0502020204030204" pitchFamily="34" charset="0"/>
              </a:rPr>
              <a:t>JSON support(2016) with enhancements in 17, 22 and Azure SQL DB.</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228600" algn="l" rtl="0">
              <a:lnSpc>
                <a:spcPct val="90000"/>
              </a:lnSpc>
              <a:spcBef>
                <a:spcPts val="1000"/>
              </a:spcBef>
              <a:spcAft>
                <a:spcPts val="0"/>
              </a:spcAft>
              <a:buClr>
                <a:schemeClr val="dk1"/>
              </a:buClr>
              <a:buSzPts val="2400"/>
              <a:buFont typeface="Arial"/>
              <a:buChar char="•"/>
            </a:pPr>
            <a:r>
              <a:rPr lang="en-US" u="sng" dirty="0">
                <a:solidFill>
                  <a:schemeClr val="hlink"/>
                </a:solidFill>
                <a:latin typeface="Calibri" panose="020F0502020204030204" pitchFamily="34" charset="0"/>
                <a:ea typeface="Calibri" panose="020F0502020204030204" pitchFamily="34" charset="0"/>
                <a:cs typeface="Calibri" panose="020F0502020204030204" pitchFamily="34" charset="0"/>
                <a:hlinkClick r:id="rId3"/>
              </a:rPr>
              <a:t>https://bit.ly/46MF6vm</a:t>
            </a:r>
            <a:r>
              <a:rPr lang="en-US" dirty="0">
                <a:latin typeface="Calibri" panose="020F0502020204030204" pitchFamily="34" charset="0"/>
                <a:ea typeface="Calibri" panose="020F0502020204030204" pitchFamily="34" charset="0"/>
                <a:cs typeface="Calibri" panose="020F0502020204030204" pitchFamily="34" charset="0"/>
              </a:rPr>
              <a:t> Hasan Savran - New Features in SQL Server for Developers</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JSON_OBJECTAGG and JSON_ARRAYAGG functions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JSON_CONTAINS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JSON_QUERY  WITH ARRAY WRAPPER (2025)</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a:extLst>
            <a:ext uri="{FF2B5EF4-FFF2-40B4-BE49-F238E27FC236}">
              <a16:creationId xmlns:a16="http://schemas.microsoft.com/office/drawing/2014/main" id="{755AD127-7C35-1E1C-27BF-202ED64D7C18}"/>
            </a:ext>
          </a:extLst>
        </p:cNvPr>
        <p:cNvGrpSpPr/>
        <p:nvPr/>
      </p:nvGrpSpPr>
      <p:grpSpPr>
        <a:xfrm>
          <a:off x="0" y="0"/>
          <a:ext cx="0" cy="0"/>
          <a:chOff x="0" y="0"/>
          <a:chExt cx="0" cy="0"/>
        </a:xfrm>
      </p:grpSpPr>
      <p:sp>
        <p:nvSpPr>
          <p:cNvPr id="668" name="Google Shape;668;p40">
            <a:extLst>
              <a:ext uri="{FF2B5EF4-FFF2-40B4-BE49-F238E27FC236}">
                <a16:creationId xmlns:a16="http://schemas.microsoft.com/office/drawing/2014/main" id="{42062232-F3D3-6971-2F07-E3054C4D5D0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a:extLst>
              <a:ext uri="{FF2B5EF4-FFF2-40B4-BE49-F238E27FC236}">
                <a16:creationId xmlns:a16="http://schemas.microsoft.com/office/drawing/2014/main" id="{7C6DA4C2-4602-4437-12CA-5FB8D46CB957}"/>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a:extLst>
              <a:ext uri="{FF2B5EF4-FFF2-40B4-BE49-F238E27FC236}">
                <a16:creationId xmlns:a16="http://schemas.microsoft.com/office/drawing/2014/main" id="{DE99DA40-6681-4DC5-E5CB-0670D7AF9AB4}"/>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a:extLst>
              <a:ext uri="{FF2B5EF4-FFF2-40B4-BE49-F238E27FC236}">
                <a16:creationId xmlns:a16="http://schemas.microsoft.com/office/drawing/2014/main" id="{C30A63F1-7A30-621C-F4C4-E6201FA193BD}"/>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a:extLst>
              <a:ext uri="{FF2B5EF4-FFF2-40B4-BE49-F238E27FC236}">
                <a16:creationId xmlns:a16="http://schemas.microsoft.com/office/drawing/2014/main" id="{E9F671A1-3319-1175-BFB5-8A6B338E2B26}"/>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a:extLst>
              <a:ext uri="{FF2B5EF4-FFF2-40B4-BE49-F238E27FC236}">
                <a16:creationId xmlns:a16="http://schemas.microsoft.com/office/drawing/2014/main" id="{DF934411-685C-A864-2DF5-8FBC819718B8}"/>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a:extLst>
              <a:ext uri="{FF2B5EF4-FFF2-40B4-BE49-F238E27FC236}">
                <a16:creationId xmlns:a16="http://schemas.microsoft.com/office/drawing/2014/main" id="{87EAAA26-4F8F-7E97-C168-9B4C8502BB27}"/>
              </a:ext>
            </a:extLst>
          </p:cNvPr>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Optimized </a:t>
            </a:r>
            <a:r>
              <a:rPr lang="en-US" dirty="0" err="1"/>
              <a:t>sp_executesql</a:t>
            </a:r>
            <a:r>
              <a:rPr lang="en-US" dirty="0"/>
              <a:t> (2025)</a:t>
            </a:r>
          </a:p>
          <a:p>
            <a:pPr marL="342900" lvl="0" indent="-228600" algn="l" rtl="0">
              <a:lnSpc>
                <a:spcPct val="90000"/>
              </a:lnSpc>
              <a:spcBef>
                <a:spcPts val="1000"/>
              </a:spcBef>
              <a:spcAft>
                <a:spcPts val="0"/>
              </a:spcAft>
              <a:buClr>
                <a:schemeClr val="dk1"/>
              </a:buClr>
              <a:buSzPts val="2400"/>
              <a:buFont typeface="Arial"/>
              <a:buChar char="•"/>
            </a:pPr>
            <a:r>
              <a:rPr lang="en-US" dirty="0"/>
              <a:t>ALTER TABLE ALTER COLUMN WITH ONLINE = ON (2016)</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New </a:t>
            </a:r>
            <a:r>
              <a:rPr lang="en-US" i="0" dirty="0"/>
              <a:t>string functions (2017) </a:t>
            </a:r>
            <a:r>
              <a:rPr lang="en-US" b="0" i="0" dirty="0"/>
              <a:t>CONCAT_WS, TRANSLATE, and TRIM, and WITHIN GROUP is now supported for the STRING_AGG function</a:t>
            </a:r>
            <a:endParaRPr dirty="0"/>
          </a:p>
        </p:txBody>
      </p:sp>
    </p:spTree>
    <p:extLst>
      <p:ext uri="{BB962C8B-B14F-4D97-AF65-F5344CB8AC3E}">
        <p14:creationId xmlns:p14="http://schemas.microsoft.com/office/powerpoint/2010/main" val="2656422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DBAUtility;</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Traditional Concatenation, CONCAT and CONCAT_WS</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000"/>
              <a:buNone/>
            </a:pPr>
            <a:r>
              <a:rPr lang="en-US" sz="2000" dirty="0"/>
              <a:t>USE </a:t>
            </a:r>
            <a:r>
              <a:rPr lang="en-US" sz="2000" dirty="0" err="1"/>
              <a:t>WideWorldImporters</a:t>
            </a:r>
            <a:r>
              <a:rPr lang="en-US" sz="2000" dirty="0"/>
              <a:t>;</a:t>
            </a:r>
            <a:endParaRPr dirty="0"/>
          </a:p>
          <a:p>
            <a:pPr marL="0" lvl="0" indent="0" algn="l" rtl="0">
              <a:lnSpc>
                <a:spcPct val="90000"/>
              </a:lnSpc>
              <a:spcBef>
                <a:spcPts val="1000"/>
              </a:spcBef>
              <a:spcAft>
                <a:spcPts val="0"/>
              </a:spcAft>
              <a:buClr>
                <a:schemeClr val="dk1"/>
              </a:buClr>
              <a:buSzPts val="2000"/>
              <a:buNone/>
            </a:pPr>
            <a:r>
              <a:rPr lang="en-US" sz="2000" dirty="0"/>
              <a:t>GO</a:t>
            </a:r>
            <a:endParaRPr dirty="0"/>
          </a:p>
          <a:p>
            <a:pPr marL="0" indent="0" algn="l">
              <a:buSzPts val="2000"/>
            </a:pPr>
            <a:r>
              <a:rPr lang="en-US" sz="2000" dirty="0"/>
              <a:t>SELECT 	            (DeliveryAddressLine2+' '+ </a:t>
            </a:r>
            <a:r>
              <a:rPr lang="en-US" sz="2000" dirty="0" err="1"/>
              <a:t>C.CityName</a:t>
            </a:r>
            <a:r>
              <a:rPr lang="en-US" sz="2000" dirty="0"/>
              <a:t>+' '+</a:t>
            </a:r>
            <a:r>
              <a:rPr lang="en-US" sz="2000" dirty="0" err="1"/>
              <a:t>DeliveryPostalCode</a:t>
            </a:r>
            <a:r>
              <a:rPr lang="en-US" sz="2000" dirty="0"/>
              <a:t>) AS </a:t>
            </a:r>
            <a:r>
              <a:rPr lang="en-US" sz="2000" dirty="0" err="1"/>
              <a:t>OlderConcatMethod</a:t>
            </a:r>
            <a:r>
              <a:rPr lang="en-US" sz="2000" dirty="0"/>
              <a:t>,</a:t>
            </a:r>
            <a:endParaRPr dirty="0"/>
          </a:p>
          <a:p>
            <a:pPr marL="0" indent="0" algn="l">
              <a:buSzPts val="2000"/>
            </a:pPr>
            <a:r>
              <a:rPr lang="en-US" sz="2000" dirty="0"/>
              <a:t>CONCAT             (DeliveryAddressLine2,' ',</a:t>
            </a:r>
            <a:r>
              <a:rPr lang="en-US" sz="2000" dirty="0" err="1"/>
              <a:t>C.CityName</a:t>
            </a:r>
            <a:r>
              <a:rPr lang="en-US" sz="2000" dirty="0"/>
              <a:t>,' ',</a:t>
            </a:r>
            <a:r>
              <a:rPr lang="en-US" sz="2000" dirty="0" err="1"/>
              <a:t>DeliveryPostalCode</a:t>
            </a:r>
            <a:r>
              <a:rPr lang="en-US" sz="2000" dirty="0"/>
              <a:t>) AS </a:t>
            </a:r>
            <a:r>
              <a:rPr lang="en-US" sz="2000" dirty="0" err="1"/>
              <a:t>NewConcatMethod</a:t>
            </a:r>
            <a:r>
              <a:rPr lang="en-US" sz="2000" dirty="0"/>
              <a:t>,</a:t>
            </a:r>
            <a:endParaRPr dirty="0"/>
          </a:p>
          <a:p>
            <a:pPr marL="0" indent="0" algn="l">
              <a:buSzPts val="2000"/>
            </a:pPr>
            <a:r>
              <a:rPr lang="en-US" sz="2000" dirty="0"/>
              <a:t>CONCAT_WS     (' ',DeliveryAddressLine2,C.CityName,DeliveryPostalCode) AS </a:t>
            </a:r>
            <a:r>
              <a:rPr lang="en-US" sz="2000" dirty="0" err="1"/>
              <a:t>CONCAT_WSMethod</a:t>
            </a:r>
            <a:endParaRPr sz="2000" dirty="0"/>
          </a:p>
          <a:p>
            <a:pPr marL="0" lvl="0" indent="0" algn="l" rtl="0">
              <a:lnSpc>
                <a:spcPct val="90000"/>
              </a:lnSpc>
              <a:spcBef>
                <a:spcPts val="1000"/>
              </a:spcBef>
              <a:spcAft>
                <a:spcPts val="0"/>
              </a:spcAft>
              <a:buClr>
                <a:schemeClr val="dk1"/>
              </a:buClr>
              <a:buSzPts val="2000"/>
              <a:buNone/>
            </a:pPr>
            <a:r>
              <a:rPr lang="en-US" sz="2000" dirty="0"/>
              <a:t>FROM [</a:t>
            </a:r>
            <a:r>
              <a:rPr lang="en-US" sz="2000" dirty="0" err="1"/>
              <a:t>WideWorldImporters</a:t>
            </a:r>
            <a:r>
              <a:rPr lang="en-US" sz="2000" dirty="0"/>
              <a:t>].[Sales].[Customers] AS CUST</a:t>
            </a:r>
            <a:endParaRPr dirty="0"/>
          </a:p>
          <a:p>
            <a:pPr marL="0" lvl="0" indent="0" algn="l" rtl="0">
              <a:lnSpc>
                <a:spcPct val="90000"/>
              </a:lnSpc>
              <a:spcBef>
                <a:spcPts val="1000"/>
              </a:spcBef>
              <a:spcAft>
                <a:spcPts val="0"/>
              </a:spcAft>
              <a:buClr>
                <a:schemeClr val="dk1"/>
              </a:buClr>
              <a:buSzPts val="2000"/>
              <a:buNone/>
            </a:pPr>
            <a:r>
              <a:rPr lang="en-US" sz="2000" dirty="0"/>
              <a:t>INNER JOIN [Application].[Cities] AS C ON </a:t>
            </a:r>
            <a:r>
              <a:rPr lang="en-US" sz="2000" dirty="0" err="1"/>
              <a:t>CUST.DeliveryCityID</a:t>
            </a:r>
            <a:r>
              <a:rPr lang="en-US" sz="2000" dirty="0"/>
              <a:t> = </a:t>
            </a:r>
            <a:r>
              <a:rPr lang="en-US" sz="2000" dirty="0" err="1"/>
              <a:t>C.CityID</a:t>
            </a:r>
            <a:r>
              <a:rPr lang="en-US" sz="2000" dirty="0"/>
              <a: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dirty="0"/>
              <a:t>SQL Server 2022 Enhancements:</a:t>
            </a:r>
            <a:endParaRPr sz="1600" dirty="0"/>
          </a:p>
          <a:p>
            <a:pPr marL="0" lvl="0" indent="0" algn="l" rtl="0">
              <a:lnSpc>
                <a:spcPct val="90000"/>
              </a:lnSpc>
              <a:spcBef>
                <a:spcPts val="100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Greatest/Least (eliminates the need for a complex searched CASE or a CROSS APPLY and functions as MAX/MIN across columns)</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err="1"/>
              <a:t>Generate_Series</a:t>
            </a:r>
            <a:r>
              <a:rPr lang="en-US" b="0" i="0" dirty="0"/>
              <a:t> (Similar to an IDENTITY property on a column)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Window or STRING_SPLIT with the </a:t>
            </a:r>
            <a:r>
              <a:rPr lang="en-US" dirty="0" err="1"/>
              <a:t>enable_ordinal</a:t>
            </a:r>
            <a:r>
              <a:rPr lang="en-US" dirty="0"/>
              <a:t> enhancement enabled</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Create index and resumable constraint enhancement</a:t>
            </a:r>
            <a:r>
              <a:rPr lang="en-US" dirty="0"/>
              <a:t>s</a:t>
            </a:r>
            <a:endParaRPr b="0" i="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BestMonth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WorstMonth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s</a:t>
            </a:r>
            <a:r>
              <a:rPr lang="en-US" sz="2400">
                <a:solidFill>
                  <a:srgbClr val="808080"/>
                </a:solidFill>
                <a:latin typeface="Consolas"/>
                <a:ea typeface="Consolas"/>
                <a:cs typeface="Consolas"/>
                <a:sym typeface="Consolas"/>
              </a:rPr>
              <a:t>.</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dirty="0"/>
              <a:t>Transactional Replication - </a:t>
            </a:r>
            <a:endParaRPr dirty="0"/>
          </a:p>
          <a:p>
            <a:pPr marL="0" lvl="0" indent="457200" algn="l" rtl="0">
              <a:lnSpc>
                <a:spcPct val="90000"/>
              </a:lnSpc>
              <a:spcBef>
                <a:spcPts val="1000"/>
              </a:spcBef>
              <a:spcAft>
                <a:spcPts val="0"/>
              </a:spcAft>
              <a:buClr>
                <a:schemeClr val="dk1"/>
              </a:buClr>
              <a:buSzPts val="2000"/>
              <a:buNone/>
            </a:pPr>
            <a:r>
              <a:rPr lang="en-US" dirty="0"/>
              <a:t>Lots of moving parts - you love Agent Jobs, right?!</a:t>
            </a:r>
            <a:endParaRPr dirty="0"/>
          </a:p>
          <a:p>
            <a:pPr marL="0" lvl="0" indent="457200" algn="l" rtl="0">
              <a:lnSpc>
                <a:spcPct val="90000"/>
              </a:lnSpc>
              <a:spcBef>
                <a:spcPts val="1000"/>
              </a:spcBef>
              <a:spcAft>
                <a:spcPts val="0"/>
              </a:spcAft>
              <a:buClr>
                <a:schemeClr val="dk1"/>
              </a:buClr>
              <a:buSzPts val="2000"/>
              <a:buNone/>
            </a:pPr>
            <a:r>
              <a:rPr lang="en-US" dirty="0"/>
              <a:t>Need a PK on each replicated table</a:t>
            </a:r>
            <a:endParaRPr dirty="0"/>
          </a:p>
          <a:p>
            <a:pPr marL="0" lvl="0" indent="457200" algn="l" rtl="0">
              <a:lnSpc>
                <a:spcPct val="90000"/>
              </a:lnSpc>
              <a:spcBef>
                <a:spcPts val="1000"/>
              </a:spcBef>
              <a:spcAft>
                <a:spcPts val="0"/>
              </a:spcAft>
              <a:buClr>
                <a:schemeClr val="dk1"/>
              </a:buClr>
              <a:buSzPts val="2000"/>
              <a:buNone/>
            </a:pPr>
            <a:r>
              <a:rPr lang="en-US" dirty="0"/>
              <a:t>No single built-in connection name for the application</a:t>
            </a:r>
            <a:endParaRPr dirty="0"/>
          </a:p>
          <a:p>
            <a:pPr marL="0" lvl="0" indent="457200" algn="l" rtl="0">
              <a:lnSpc>
                <a:spcPct val="90000"/>
              </a:lnSpc>
              <a:spcBef>
                <a:spcPts val="1000"/>
              </a:spcBef>
              <a:spcAft>
                <a:spcPts val="0"/>
              </a:spcAft>
              <a:buClr>
                <a:schemeClr val="dk1"/>
              </a:buClr>
              <a:buSzPts val="2000"/>
              <a:buNone/>
            </a:pPr>
            <a:r>
              <a:rPr lang="en-US" dirty="0"/>
              <a:t>Snapshots to get data seeded can be resource intensive</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Failover Clustering - </a:t>
            </a:r>
            <a:endParaRPr dirty="0"/>
          </a:p>
          <a:p>
            <a:pPr marL="457200" lvl="0" indent="0" algn="l" rtl="0">
              <a:lnSpc>
                <a:spcPct val="90000"/>
              </a:lnSpc>
              <a:spcBef>
                <a:spcPts val="1000"/>
              </a:spcBef>
              <a:spcAft>
                <a:spcPts val="0"/>
              </a:spcAft>
              <a:buClr>
                <a:schemeClr val="dk1"/>
              </a:buClr>
              <a:buSzPts val="2000"/>
              <a:buNone/>
            </a:pPr>
            <a:r>
              <a:rPr lang="en-US" dirty="0"/>
              <a:t>Shared storage or shared storage trickery required. (block level replication- SIOS </a:t>
            </a:r>
            <a:r>
              <a:rPr lang="en-US" dirty="0" err="1"/>
              <a:t>DataKeeper</a:t>
            </a:r>
            <a:r>
              <a:rPr lang="en-US" dirty="0"/>
              <a:t>, Qlik replication tool, </a:t>
            </a:r>
            <a:r>
              <a:rPr lang="en-US" dirty="0" err="1"/>
              <a:t>Fsx</a:t>
            </a:r>
            <a:r>
              <a:rPr lang="en-US" dirty="0"/>
              <a:t>, etc.) </a:t>
            </a:r>
            <a:endParaRPr dirty="0"/>
          </a:p>
          <a:p>
            <a:pPr marL="0" lvl="0" indent="457200" algn="l" rtl="0">
              <a:lnSpc>
                <a:spcPct val="90000"/>
              </a:lnSpc>
              <a:spcBef>
                <a:spcPts val="1000"/>
              </a:spcBef>
              <a:spcAft>
                <a:spcPts val="0"/>
              </a:spcAft>
              <a:buClr>
                <a:schemeClr val="dk1"/>
              </a:buClr>
              <a:buSzPts val="2000"/>
              <a:buNone/>
            </a:pPr>
            <a:r>
              <a:rPr lang="en-US" dirty="0"/>
              <a:t>No DR without 3rd part storage replication, Amazon </a:t>
            </a:r>
            <a:r>
              <a:rPr lang="en-US" dirty="0" err="1"/>
              <a:t>FSx</a:t>
            </a:r>
            <a:r>
              <a:rPr lang="en-US" dirty="0"/>
              <a:t>, etc.</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dirty="0"/>
              <a:t>Availability Groups - (2012) but many enhancements all the way through SQL Server 2025</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How do availability groups try to address the limitations we just discussed?</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Summary of Availability Group Positives</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Readable secondary using </a:t>
            </a:r>
            <a:r>
              <a:rPr lang="en-US" dirty="0" err="1"/>
              <a:t>ReadOnly</a:t>
            </a:r>
            <a:r>
              <a:rPr lang="en-US" dirty="0"/>
              <a:t> routing feature via Listener </a:t>
            </a:r>
            <a:endParaRPr dirty="0"/>
          </a:p>
          <a:p>
            <a:pPr marL="0" lvl="0" indent="457200" algn="l" rtl="0">
              <a:lnSpc>
                <a:spcPct val="90000"/>
              </a:lnSpc>
              <a:spcBef>
                <a:spcPts val="1000"/>
              </a:spcBef>
              <a:spcAft>
                <a:spcPts val="0"/>
              </a:spcAft>
              <a:buNone/>
            </a:pPr>
            <a:r>
              <a:rPr lang="en-US" dirty="0"/>
              <a:t>(Solves Mirroring/LS obstacle)</a:t>
            </a:r>
            <a:endParaRPr dirty="0"/>
          </a:p>
          <a:p>
            <a:pPr marL="0" lvl="0" indent="45720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Built-in automatic failover for a group of databases (Solves Mirroring/ LS/replication obstacle)</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Relatively easy to leverage for upgrades</a:t>
            </a:r>
            <a:endParaRPr dirty="0"/>
          </a:p>
          <a:p>
            <a:pPr marL="0" lvl="0" indent="0" algn="l" rtl="0">
              <a:lnSpc>
                <a:spcPct val="90000"/>
              </a:lnSpc>
              <a:spcBef>
                <a:spcPts val="1000"/>
              </a:spcBef>
              <a:spcAft>
                <a:spcPts val="0"/>
              </a:spcAft>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65864" y="1588684"/>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Accelerated Database Recovery(2019)</a:t>
            </a: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3"/>
              </a:rPr>
              <a:t>https://docs.microsoft.com/en-us/sql/sql-server/what-s-new-in-sql-server-2016?view=sql-server-ver15</a:t>
            </a:r>
            <a:r>
              <a:rPr lang="en-US" dirty="0"/>
              <a:t> (The page has links in the left window of the site to 2016-2019)</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4"/>
              </a:rPr>
              <a:t>https://docs.microsoft.com/en-us/previous-versions/sql/</a:t>
            </a:r>
            <a:r>
              <a:rPr lang="en-US" dirty="0"/>
              <a:t> (You guessed it, everything prior to SQL 2016)</a:t>
            </a:r>
            <a:endParaRPr dirty="0"/>
          </a:p>
          <a:p>
            <a:pPr marL="0" lvl="0" indent="0" algn="l" rtl="0">
              <a:lnSpc>
                <a:spcPct val="90000"/>
              </a:lnSpc>
              <a:spcBef>
                <a:spcPts val="1000"/>
              </a:spcBef>
              <a:spcAft>
                <a:spcPts val="0"/>
              </a:spcAft>
              <a:buClr>
                <a:schemeClr val="dk1"/>
              </a:buClr>
              <a:buSzPts val="2000"/>
              <a:buFont typeface="Arial"/>
              <a:buChar char="•"/>
            </a:pPr>
            <a:r>
              <a:rPr lang="en-US" dirty="0"/>
              <a:t>Various MSSQLTIPS articles: </a:t>
            </a:r>
            <a:r>
              <a:rPr lang="en-US" u="sng" dirty="0">
                <a:solidFill>
                  <a:schemeClr val="hlink"/>
                </a:solidFill>
                <a:hlinkClick r:id="rId5"/>
              </a:rPr>
              <a:t>https://www.mssqltips.com/sqlservertip/4574/new-features-in-sql-server-2016-service-pack-1</a:t>
            </a:r>
            <a:r>
              <a:rPr lang="en-US" dirty="0"/>
              <a:t> </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6"/>
              </a:rPr>
              <a:t>https://www.mssqltips.com/sqlservertip/5376/tsql-enhancements-in-sql-server-2017/</a:t>
            </a:r>
            <a:r>
              <a:rPr lang="en-US" dirty="0"/>
              <a:t> </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a:extLst>
            <a:ext uri="{FF2B5EF4-FFF2-40B4-BE49-F238E27FC236}">
              <a16:creationId xmlns:a16="http://schemas.microsoft.com/office/drawing/2014/main" id="{510AB093-C531-D96B-F38C-B22B64C3E279}"/>
            </a:ext>
          </a:extLst>
        </p:cNvPr>
        <p:cNvGrpSpPr/>
        <p:nvPr/>
      </p:nvGrpSpPr>
      <p:grpSpPr>
        <a:xfrm>
          <a:off x="0" y="0"/>
          <a:ext cx="0" cy="0"/>
          <a:chOff x="0" y="0"/>
          <a:chExt cx="0" cy="0"/>
        </a:xfrm>
      </p:grpSpPr>
      <p:sp>
        <p:nvSpPr>
          <p:cNvPr id="1026" name="Google Shape;1026;p57">
            <a:extLst>
              <a:ext uri="{FF2B5EF4-FFF2-40B4-BE49-F238E27FC236}">
                <a16:creationId xmlns:a16="http://schemas.microsoft.com/office/drawing/2014/main" id="{B60FE2D3-B879-4049-F31F-152F0F1B89E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a:extLst>
              <a:ext uri="{FF2B5EF4-FFF2-40B4-BE49-F238E27FC236}">
                <a16:creationId xmlns:a16="http://schemas.microsoft.com/office/drawing/2014/main" id="{48D2C94F-0E6B-1A95-E9A8-35A2489AC85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a:extLst>
              <a:ext uri="{FF2B5EF4-FFF2-40B4-BE49-F238E27FC236}">
                <a16:creationId xmlns:a16="http://schemas.microsoft.com/office/drawing/2014/main" id="{16D9D3D7-81B5-7AD6-92A9-C0C2CEB0B62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a:extLst>
              <a:ext uri="{FF2B5EF4-FFF2-40B4-BE49-F238E27FC236}">
                <a16:creationId xmlns:a16="http://schemas.microsoft.com/office/drawing/2014/main" id="{2180E849-FA56-B882-3B08-89433B9D2313}"/>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a:extLst>
              <a:ext uri="{FF2B5EF4-FFF2-40B4-BE49-F238E27FC236}">
                <a16:creationId xmlns:a16="http://schemas.microsoft.com/office/drawing/2014/main" id="{C506C6EC-4D9A-AB1D-F1DE-A7C3C777C49E}"/>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a:extLst>
              <a:ext uri="{FF2B5EF4-FFF2-40B4-BE49-F238E27FC236}">
                <a16:creationId xmlns:a16="http://schemas.microsoft.com/office/drawing/2014/main" id="{7A8A0BF2-5EAE-C3BA-EB5B-44DF514FC95D}"/>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a:extLst>
              <a:ext uri="{FF2B5EF4-FFF2-40B4-BE49-F238E27FC236}">
                <a16:creationId xmlns:a16="http://schemas.microsoft.com/office/drawing/2014/main" id="{30E37577-6EC5-17C5-3DAE-EB424A2FCF8A}"/>
              </a:ext>
            </a:extLst>
          </p:cNvPr>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sz="1400"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3"/>
              </a:rPr>
              <a:t>https://blog.pythian.com/top-10-new-features-of-sql-server-2019/</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4"/>
              </a:rPr>
              <a:t>https://www.sentryone.com/blog/aaronbertrand/fishing-for-features-in-ctps</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5"/>
              </a:rPr>
              <a:t>https://www.sentryone.com/blog/aaronbertrand/more-changes-sql-server</a:t>
            </a:r>
            <a:endParaRPr lang="en-US" sz="2000" u="sng" dirty="0">
              <a:solidFill>
                <a:schemeClr val="hlink"/>
              </a:solidFill>
            </a:endParaRPr>
          </a:p>
          <a:p>
            <a:pPr marL="0" lvl="0" indent="0" algn="l">
              <a:buSzPts val="2000"/>
              <a:buFont typeface="Arial"/>
              <a:buChar char="•"/>
            </a:pPr>
            <a:r>
              <a:rPr lang="en-US" sz="2000" dirty="0">
                <a:hlinkClick r:id="rId6"/>
              </a:rPr>
              <a:t>https://bit.ly/44NLd23</a:t>
            </a:r>
            <a:r>
              <a:rPr lang="en-US" sz="2000" dirty="0"/>
              <a:t> (What’s New In SQL Server 2025 Preview) </a:t>
            </a:r>
            <a:endParaRPr dirty="0"/>
          </a:p>
        </p:txBody>
      </p:sp>
    </p:spTree>
    <p:extLst>
      <p:ext uri="{BB962C8B-B14F-4D97-AF65-F5344CB8AC3E}">
        <p14:creationId xmlns:p14="http://schemas.microsoft.com/office/powerpoint/2010/main" val="3985481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546925"/>
            <a:ext cx="9723900" cy="5267400"/>
          </a:xfrm>
          <a:prstGeom prst="rect">
            <a:avLst/>
          </a:prstGeom>
          <a:noFill/>
          <a:ln>
            <a:noFill/>
          </a:ln>
        </p:spPr>
        <p:txBody>
          <a:bodyPr spcFirstLastPara="1" wrap="square" lIns="91425" tIns="45700" rIns="91425" bIns="45700" anchor="ctr" anchorCtr="0">
            <a:normAutofit/>
          </a:bodyPr>
          <a:lstStyle/>
          <a:p>
            <a:pPr marL="115570" lvl="0" indent="0" algn="l" rtl="0">
              <a:lnSpc>
                <a:spcPct val="90000"/>
              </a:lnSpc>
              <a:spcBef>
                <a:spcPts val="0"/>
              </a:spcBef>
              <a:spcAft>
                <a:spcPts val="0"/>
              </a:spcAft>
              <a:buClr>
                <a:schemeClr val="dk1"/>
              </a:buClr>
              <a:buSzPct val="100000"/>
            </a:pPr>
            <a:r>
              <a:rPr lang="en-US" b="0" i="0" dirty="0"/>
              <a:t>Lightweight Query Profiling</a:t>
            </a:r>
            <a:endParaRPr dirty="0"/>
          </a:p>
          <a:p>
            <a:pPr marL="342900" lvl="0" indent="-76200" algn="l" rtl="0">
              <a:lnSpc>
                <a:spcPct val="90000"/>
              </a:lnSpc>
              <a:spcBef>
                <a:spcPts val="1000"/>
              </a:spcBef>
              <a:spcAft>
                <a:spcPts val="0"/>
              </a:spcAft>
              <a:buClr>
                <a:schemeClr val="dk1"/>
              </a:buClr>
              <a:buSzPct val="85714"/>
              <a:buFont typeface="Arial"/>
              <a:buNone/>
            </a:pPr>
            <a:endParaRPr b="0" i="0" dirty="0"/>
          </a:p>
          <a:p>
            <a:pPr marL="342900" lvl="0" indent="-227330" algn="l" rtl="0">
              <a:lnSpc>
                <a:spcPct val="90000"/>
              </a:lnSpc>
              <a:spcBef>
                <a:spcPts val="1000"/>
              </a:spcBef>
              <a:spcAft>
                <a:spcPts val="0"/>
              </a:spcAft>
              <a:buClr>
                <a:schemeClr val="dk1"/>
              </a:buClr>
              <a:buSzPct val="100000"/>
              <a:buFont typeface="Arial"/>
              <a:buChar char="•"/>
            </a:pPr>
            <a:r>
              <a:rPr lang="en-US" b="0" i="0" u="sng" dirty="0">
                <a:solidFill>
                  <a:schemeClr val="hlink"/>
                </a:solidFill>
                <a:hlinkClick r:id="rId3"/>
              </a:rPr>
              <a:t>https://bit.ly/3N2drhB</a:t>
            </a:r>
            <a:r>
              <a:rPr lang="en-US" b="0" i="0" dirty="0"/>
              <a:t> (</a:t>
            </a:r>
            <a:r>
              <a:rPr lang="en-US" dirty="0"/>
              <a:t>Query Profiling Infrastructure - SQL Server | MS Learn</a:t>
            </a:r>
            <a:r>
              <a:rPr lang="en-US" b="0" i="0" dirty="0"/>
              <a:t>)</a:t>
            </a:r>
          </a:p>
          <a:p>
            <a:pPr marL="342900" indent="-227330" algn="l">
              <a:buSzPct val="100000"/>
              <a:buFont typeface="Arial"/>
              <a:buChar char="•"/>
            </a:pPr>
            <a:r>
              <a:rPr lang="en-US" sz="2400" dirty="0">
                <a:hlinkClick r:id="rId4"/>
              </a:rPr>
              <a:t>https://bit.ly/4jYLDrY</a:t>
            </a:r>
            <a:r>
              <a:rPr lang="en-US" sz="2400" dirty="0"/>
              <a:t> (Bob Ward’s demo of Lightweight Query Profiling)</a:t>
            </a:r>
          </a:p>
          <a:p>
            <a:pPr marL="115570" lvl="0" indent="0" algn="l" rtl="0">
              <a:lnSpc>
                <a:spcPct val="90000"/>
              </a:lnSpc>
              <a:spcBef>
                <a:spcPts val="1000"/>
              </a:spcBef>
              <a:spcAft>
                <a:spcPts val="0"/>
              </a:spcAft>
              <a:buClr>
                <a:schemeClr val="dk1"/>
              </a:buClr>
              <a:buSzPct val="100000"/>
            </a:pPr>
            <a:endParaRPr dirty="0"/>
          </a:p>
          <a:p>
            <a:pPr marL="114300" lvl="0" indent="0" algn="l" rtl="0">
              <a:lnSpc>
                <a:spcPct val="90000"/>
              </a:lnSpc>
              <a:spcBef>
                <a:spcPts val="1000"/>
              </a:spcBef>
              <a:spcAft>
                <a:spcPts val="0"/>
              </a:spcAft>
              <a:buClr>
                <a:schemeClr val="dk1"/>
              </a:buClr>
              <a:buSzPct val="85714"/>
              <a:buNone/>
            </a:pPr>
            <a:endParaRPr b="0" i="0" dirty="0"/>
          </a:p>
          <a:p>
            <a:pPr marL="914400" lvl="1" indent="-252730" algn="l" rtl="0">
              <a:lnSpc>
                <a:spcPct val="90000"/>
              </a:lnSpc>
              <a:spcBef>
                <a:spcPts val="500"/>
              </a:spcBef>
              <a:spcAft>
                <a:spcPts val="0"/>
              </a:spcAft>
              <a:buClr>
                <a:schemeClr val="dk1"/>
              </a:buClr>
              <a:buSzPct val="100000"/>
              <a:buFont typeface="Arial"/>
              <a:buChar char="•"/>
            </a:pPr>
            <a:r>
              <a:rPr lang="en-US" sz="2400" dirty="0"/>
              <a:t>Allows the viewing of query plan execution and progress from currently running queries</a:t>
            </a:r>
          </a:p>
          <a:p>
            <a:pPr lvl="1" indent="-252730" algn="l">
              <a:buSzPct val="100000"/>
              <a:buFont typeface="Arial"/>
              <a:buChar char="•"/>
            </a:pPr>
            <a:endParaRPr lang="en-US" sz="2400" dirty="0"/>
          </a:p>
          <a:p>
            <a:pPr lvl="1" indent="-252730" algn="l">
              <a:buSzPct val="100000"/>
              <a:buFont typeface="Arial"/>
              <a:buChar char="•"/>
            </a:pPr>
            <a:r>
              <a:rPr lang="en-US" sz="2400" dirty="0"/>
              <a:t>Can be used to see index creation progress, which wasn’t really possible prior</a:t>
            </a:r>
            <a:endParaRPr sz="2800" dirty="0"/>
          </a:p>
          <a:p>
            <a:pPr marL="228600" lvl="0" indent="0" algn="l" rtl="0">
              <a:lnSpc>
                <a:spcPct val="90000"/>
              </a:lnSpc>
              <a:spcBef>
                <a:spcPts val="1000"/>
              </a:spcBef>
              <a:spcAft>
                <a:spcPts val="0"/>
              </a:spcAft>
              <a:buClr>
                <a:schemeClr val="dk1"/>
              </a:buClr>
              <a:buSzPct val="100000"/>
              <a:buNone/>
            </a:pPr>
            <a:endParaRPr sz="2000" b="0" i="0" dirty="0"/>
          </a:p>
          <a:p>
            <a:pPr marL="685800" lvl="1" indent="0" algn="l" rtl="0">
              <a:lnSpc>
                <a:spcPct val="90000"/>
              </a:lnSpc>
              <a:spcBef>
                <a:spcPts val="500"/>
              </a:spcBef>
              <a:spcAft>
                <a:spcPts val="0"/>
              </a:spcAft>
              <a:buClr>
                <a:schemeClr val="dk1"/>
              </a:buClr>
              <a:buSzPct val="100000"/>
              <a:buNone/>
            </a:pPr>
            <a:endParaRPr b="0" i="0" dirty="0"/>
          </a:p>
          <a:p>
            <a:pPr marL="0" lvl="0" indent="0" algn="l" rtl="0">
              <a:lnSpc>
                <a:spcPct val="90000"/>
              </a:lnSpc>
              <a:spcBef>
                <a:spcPts val="1000"/>
              </a:spcBef>
              <a:spcAft>
                <a:spcPts val="0"/>
              </a:spcAft>
              <a:buClr>
                <a:schemeClr val="dk1"/>
              </a:buClr>
              <a:buSzPct val="100000"/>
              <a:buNone/>
            </a:pPr>
            <a:endParaRPr sz="1700" b="0" i="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https://github.com/lmarkum/Presentations</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2519381"/>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dirty="0"/>
          </a:p>
          <a:p>
            <a:pPr marL="342900" lvl="0" indent="-76200" algn="l" rtl="0">
              <a:lnSpc>
                <a:spcPct val="90000"/>
              </a:lnSpc>
              <a:spcBef>
                <a:spcPts val="1000"/>
              </a:spcBef>
              <a:spcAft>
                <a:spcPts val="0"/>
              </a:spcAft>
              <a:buClr>
                <a:schemeClr val="dk1"/>
              </a:buClr>
              <a:buSzPts val="2400"/>
              <a:buFont typeface="Arial"/>
              <a:buNone/>
            </a:pPr>
            <a:endParaRPr b="0" i="0" dirty="0"/>
          </a:p>
          <a:p>
            <a:pPr marL="0" lvl="0" indent="0" algn="l" rtl="0">
              <a:lnSpc>
                <a:spcPct val="90000"/>
              </a:lnSpc>
              <a:spcBef>
                <a:spcPts val="500"/>
              </a:spcBef>
              <a:spcAft>
                <a:spcPts val="0"/>
              </a:spcAft>
              <a:buNone/>
            </a:pPr>
            <a:endParaRPr dirty="0"/>
          </a:p>
          <a:p>
            <a:pPr marL="1003300" lvl="1" indent="-342900" algn="l">
              <a:buSzPts val="2400"/>
              <a:buFont typeface="Arial" panose="020B0604020202020204" pitchFamily="34" charset="0"/>
              <a:buChar char="•"/>
            </a:pPr>
            <a:r>
              <a:rPr lang="en-US" sz="2400" dirty="0"/>
              <a:t>No longer collects CPU runtime information</a:t>
            </a:r>
          </a:p>
          <a:p>
            <a:pPr marL="660400" lvl="1" indent="0" algn="l">
              <a:buSzPts val="2400"/>
            </a:pPr>
            <a:endParaRPr lang="en-US" sz="2400" b="0" i="0" dirty="0"/>
          </a:p>
          <a:p>
            <a:pPr marL="1003300" lvl="1" indent="-342900" algn="l">
              <a:buSzPts val="2400"/>
              <a:buFont typeface="Arial" panose="020B0604020202020204" pitchFamily="34" charset="0"/>
              <a:buChar char="•"/>
            </a:pPr>
            <a:r>
              <a:rPr lang="en-US" sz="2400" dirty="0"/>
              <a:t>Does still collect IO and row totals for operators</a:t>
            </a:r>
            <a:endParaRPr lang="en-US" sz="2400" b="0" i="0" dirty="0"/>
          </a:p>
          <a:p>
            <a:pPr lvl="1" indent="-254000" algn="l">
              <a:buSzPts val="2400"/>
              <a:buFont typeface="Arial"/>
              <a:buChar char="•"/>
            </a:pPr>
            <a:endParaRPr lang="en-US" sz="2400" dirty="0"/>
          </a:p>
          <a:p>
            <a:pPr lvl="1" indent="-254000" algn="l">
              <a:buSzPts val="2400"/>
              <a:buFont typeface="Arial"/>
              <a:buChar char="•"/>
            </a:pPr>
            <a:r>
              <a:rPr lang="en-US" sz="2400" dirty="0" err="1"/>
              <a:t>sys.dm_exec_query_profiles</a:t>
            </a:r>
            <a:r>
              <a:rPr lang="en-US" sz="2400" dirty="0"/>
              <a:t> (SQL 2014 SP2 but enhanced in later versions)</a:t>
            </a:r>
            <a:endParaRPr lang="en-US" sz="2400" b="0" i="0" dirty="0"/>
          </a:p>
          <a:p>
            <a:pPr marL="914400" lvl="1" indent="-254000" algn="l" rtl="0">
              <a:lnSpc>
                <a:spcPct val="90000"/>
              </a:lnSpc>
              <a:spcBef>
                <a:spcPts val="500"/>
              </a:spcBef>
              <a:spcAft>
                <a:spcPts val="0"/>
              </a:spcAft>
              <a:buClr>
                <a:schemeClr val="dk1"/>
              </a:buClr>
              <a:buSzPts val="2400"/>
              <a:buFont typeface="Arial"/>
              <a:buChar char="•"/>
            </a:pPr>
            <a:r>
              <a:rPr lang="en-US" sz="2400" b="0" i="0" dirty="0"/>
              <a:t>Use Trace Flag 7412 to enable globally in SQL Server 2016SP1 and SQL Server 2017.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1F7D65E8-1596-1093-B155-83FF0449AB2E}"/>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ECDE49B6-134B-93CD-A96B-611B041C29B1}"/>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A17A49B8-6EA7-5103-8343-212A11FE5FD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5486E1EB-6792-980B-CE27-CEABB9472B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123BE9DB-C4FD-D75E-749F-D250B497DD35}"/>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6F8108BC-CD8F-5D87-BE3F-4C1F3715F3D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ED40AE0A-53DC-3760-56F6-ABF218E6C36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8ADC964B-331E-D203-265D-152DA4E099A1}"/>
              </a:ext>
            </a:extLst>
          </p:cNvPr>
          <p:cNvSpPr txBox="1">
            <a:spLocks noGrp="1"/>
          </p:cNvSpPr>
          <p:nvPr>
            <p:ph type="subTitle" idx="1"/>
          </p:nvPr>
        </p:nvSpPr>
        <p:spPr>
          <a:xfrm>
            <a:off x="1371599" y="2487564"/>
            <a:ext cx="9723900" cy="4434348"/>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lang="en-US" sz="2000" b="0" i="0" dirty="0"/>
          </a:p>
          <a:p>
            <a:pPr marL="114300" lvl="0" indent="0" algn="l" rtl="0">
              <a:lnSpc>
                <a:spcPct val="90000"/>
              </a:lnSpc>
              <a:spcBef>
                <a:spcPts val="0"/>
              </a:spcBef>
              <a:spcAft>
                <a:spcPts val="0"/>
              </a:spcAft>
              <a:buClr>
                <a:schemeClr val="dk1"/>
              </a:buClr>
              <a:buSzPts val="2400"/>
            </a:pPr>
            <a:endParaRPr lang="en-US" sz="2000" dirty="0"/>
          </a:p>
          <a:p>
            <a:pPr marL="114300" lvl="0" indent="0" algn="l" rtl="0">
              <a:lnSpc>
                <a:spcPct val="90000"/>
              </a:lnSpc>
              <a:spcBef>
                <a:spcPts val="0"/>
              </a:spcBef>
              <a:spcAft>
                <a:spcPts val="0"/>
              </a:spcAft>
              <a:buClr>
                <a:schemeClr val="dk1"/>
              </a:buClr>
              <a:buSzPts val="2400"/>
            </a:pPr>
            <a:endParaRPr lang="en-US" sz="20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dirty="0"/>
              <a:t>On by default in SQL Server  2019 so  TF 7412 has no effect.</a:t>
            </a:r>
          </a:p>
          <a:p>
            <a:pPr marL="114300" lvl="0" indent="0" algn="l" rtl="0">
              <a:lnSpc>
                <a:spcPct val="90000"/>
              </a:lnSpc>
              <a:spcBef>
                <a:spcPts val="0"/>
              </a:spcBef>
              <a:spcAft>
                <a:spcPts val="0"/>
              </a:spcAft>
              <a:buClr>
                <a:schemeClr val="dk1"/>
              </a:buClr>
              <a:buSzPts val="2400"/>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New DMF: </a:t>
            </a:r>
            <a:r>
              <a:rPr lang="en-US" b="0" i="0" dirty="0" err="1"/>
              <a:t>sys.dm_exec_query_plan_stats</a:t>
            </a:r>
            <a:r>
              <a:rPr lang="en-US" dirty="0"/>
              <a:t> – This provides the equivalent of the last known actual plan for most queries.</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Can be enabled with : </a:t>
            </a:r>
            <a:r>
              <a:rPr lang="en-US" b="0" i="1" dirty="0"/>
              <a:t>ALTER DATABASE SCOPED CONFIGURATION SET LAST_QUERY_PLAN_STATS = ON;</a:t>
            </a:r>
            <a:r>
              <a:rPr lang="en-US" b="0" i="0" dirty="0"/>
              <a:t>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46026141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5728</TotalTime>
  <Words>13593</Words>
  <Application>Microsoft Office PowerPoint</Application>
  <PresentationFormat>Widescreen</PresentationFormat>
  <Paragraphs>1081</Paragraphs>
  <Slides>72</Slides>
  <Notes>72</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IBM Plex Sans</vt:lpstr>
      <vt:lpstr>Calibri Light</vt:lpstr>
      <vt:lpstr>Arial</vt:lpstr>
      <vt:lpstr>Roboto</vt:lpstr>
      <vt:lpstr>Consolas</vt:lpstr>
      <vt:lpstr>Roboto Regular</vt:lpstr>
      <vt:lpstr>Calibri</vt:lpstr>
      <vt:lpstr>Kanit Light</vt:lpstr>
      <vt:lpstr>Lato</vt:lpstr>
      <vt:lpstr>Kanit Medium</vt:lpstr>
      <vt:lpstr>Office Theme</vt:lpstr>
      <vt:lpstr>Redgate theme v2</vt:lpstr>
      <vt:lpstr>Modern SQL Server Features  That Make Life Better</vt:lpstr>
      <vt:lpstr>Tame Your Workday: Practical Wins with Modern SQL Server Features</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lastModifiedBy>Lee Markum Jr.</cp:lastModifiedBy>
  <cp:revision>22</cp:revision>
  <dcterms:created xsi:type="dcterms:W3CDTF">2021-07-01T02:34:09Z</dcterms:created>
  <dcterms:modified xsi:type="dcterms:W3CDTF">2025-07-28T03:07:19Z</dcterms:modified>
</cp:coreProperties>
</file>